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82"/>
  </p:notesMasterIdLst>
  <p:sldIdLst>
    <p:sldId id="266" r:id="rId5"/>
    <p:sldId id="272" r:id="rId6"/>
    <p:sldId id="260" r:id="rId7"/>
    <p:sldId id="277" r:id="rId8"/>
    <p:sldId id="279" r:id="rId9"/>
    <p:sldId id="280" r:id="rId10"/>
    <p:sldId id="281" r:id="rId11"/>
    <p:sldId id="282" r:id="rId12"/>
    <p:sldId id="283" r:id="rId13"/>
    <p:sldId id="284" r:id="rId14"/>
    <p:sldId id="285" r:id="rId15"/>
    <p:sldId id="286" r:id="rId16"/>
    <p:sldId id="287" r:id="rId17"/>
    <p:sldId id="288" r:id="rId18"/>
    <p:sldId id="289" r:id="rId19"/>
    <p:sldId id="290" r:id="rId20"/>
    <p:sldId id="291" r:id="rId21"/>
    <p:sldId id="292" r:id="rId22"/>
    <p:sldId id="293" r:id="rId23"/>
    <p:sldId id="294" r:id="rId24"/>
    <p:sldId id="295" r:id="rId25"/>
    <p:sldId id="296" r:id="rId26"/>
    <p:sldId id="324" r:id="rId27"/>
    <p:sldId id="325" r:id="rId28"/>
    <p:sldId id="326" r:id="rId29"/>
    <p:sldId id="316" r:id="rId30"/>
    <p:sldId id="298" r:id="rId31"/>
    <p:sldId id="317" r:id="rId32"/>
    <p:sldId id="302" r:id="rId33"/>
    <p:sldId id="303" r:id="rId34"/>
    <p:sldId id="318" r:id="rId35"/>
    <p:sldId id="304" r:id="rId36"/>
    <p:sldId id="305" r:id="rId37"/>
    <p:sldId id="319" r:id="rId38"/>
    <p:sldId id="342" r:id="rId39"/>
    <p:sldId id="307" r:id="rId40"/>
    <p:sldId id="320" r:id="rId41"/>
    <p:sldId id="308" r:id="rId42"/>
    <p:sldId id="321" r:id="rId43"/>
    <p:sldId id="310" r:id="rId44"/>
    <p:sldId id="311" r:id="rId45"/>
    <p:sldId id="322" r:id="rId46"/>
    <p:sldId id="312" r:id="rId47"/>
    <p:sldId id="313" r:id="rId48"/>
    <p:sldId id="358" r:id="rId49"/>
    <p:sldId id="327" r:id="rId50"/>
    <p:sldId id="331" r:id="rId51"/>
    <p:sldId id="329" r:id="rId52"/>
    <p:sldId id="332" r:id="rId53"/>
    <p:sldId id="330" r:id="rId54"/>
    <p:sldId id="299" r:id="rId55"/>
    <p:sldId id="300" r:id="rId56"/>
    <p:sldId id="333" r:id="rId57"/>
    <p:sldId id="334" r:id="rId58"/>
    <p:sldId id="335" r:id="rId59"/>
    <p:sldId id="336" r:id="rId60"/>
    <p:sldId id="337" r:id="rId61"/>
    <p:sldId id="340" r:id="rId62"/>
    <p:sldId id="338" r:id="rId63"/>
    <p:sldId id="339" r:id="rId64"/>
    <p:sldId id="341" r:id="rId65"/>
    <p:sldId id="343" r:id="rId66"/>
    <p:sldId id="345" r:id="rId67"/>
    <p:sldId id="346" r:id="rId68"/>
    <p:sldId id="344" r:id="rId69"/>
    <p:sldId id="347" r:id="rId70"/>
    <p:sldId id="348" r:id="rId71"/>
    <p:sldId id="349" r:id="rId72"/>
    <p:sldId id="350" r:id="rId73"/>
    <p:sldId id="353" r:id="rId74"/>
    <p:sldId id="357" r:id="rId75"/>
    <p:sldId id="352" r:id="rId76"/>
    <p:sldId id="351" r:id="rId77"/>
    <p:sldId id="354" r:id="rId78"/>
    <p:sldId id="355" r:id="rId79"/>
    <p:sldId id="356" r:id="rId80"/>
    <p:sldId id="276" r:id="rId8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16DA210-FB5B-4158-B5E0-FEB733F419BA}">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988" autoAdjust="0"/>
    <p:restoredTop sz="94609" autoAdjust="0"/>
  </p:normalViewPr>
  <p:slideViewPr>
    <p:cSldViewPr snapToGrid="0">
      <p:cViewPr varScale="1">
        <p:scale>
          <a:sx n="92" d="100"/>
          <a:sy n="92" d="100"/>
        </p:scale>
        <p:origin x="86" y="134"/>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viewProps" Target="view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microsoft.com/office/2016/11/relationships/changesInfo" Target="changesInfos/changesInfo1.xml"/><Relationship Id="rId61" Type="http://schemas.openxmlformats.org/officeDocument/2006/relationships/slide" Target="slides/slide57.xml"/><Relationship Id="rId8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own, Timothy" userId="2325a056-fce3-4a3a-8b89-fed5994ba3e0" providerId="ADAL" clId="{2AE1F356-9DE0-47EB-A2B9-4767C105289C}"/>
    <pc:docChg chg="custSel addSld modSld">
      <pc:chgData name="Brown, Timothy" userId="2325a056-fce3-4a3a-8b89-fed5994ba3e0" providerId="ADAL" clId="{2AE1F356-9DE0-47EB-A2B9-4767C105289C}" dt="2026-07-08T16:45:19.871" v="13" actId="20577"/>
      <pc:docMkLst>
        <pc:docMk/>
      </pc:docMkLst>
      <pc:sldChg chg="modSp mod">
        <pc:chgData name="Brown, Timothy" userId="2325a056-fce3-4a3a-8b89-fed5994ba3e0" providerId="ADAL" clId="{2AE1F356-9DE0-47EB-A2B9-4767C105289C}" dt="2026-07-08T16:45:19.871" v="13" actId="20577"/>
        <pc:sldMkLst>
          <pc:docMk/>
          <pc:sldMk cId="3083298897" sldId="351"/>
        </pc:sldMkLst>
        <pc:spChg chg="mod">
          <ac:chgData name="Brown, Timothy" userId="2325a056-fce3-4a3a-8b89-fed5994ba3e0" providerId="ADAL" clId="{2AE1F356-9DE0-47EB-A2B9-4767C105289C}" dt="2026-07-08T16:45:19.871" v="13" actId="20577"/>
          <ac:spMkLst>
            <pc:docMk/>
            <pc:sldMk cId="3083298897" sldId="351"/>
            <ac:spMk id="3" creationId="{4BD767C7-C132-6348-2EF7-1038285F7E3B}"/>
          </ac:spMkLst>
        </pc:spChg>
      </pc:sldChg>
      <pc:sldChg chg="modSp mod">
        <pc:chgData name="Brown, Timothy" userId="2325a056-fce3-4a3a-8b89-fed5994ba3e0" providerId="ADAL" clId="{2AE1F356-9DE0-47EB-A2B9-4767C105289C}" dt="2026-07-08T16:43:08.115" v="9" actId="27636"/>
        <pc:sldMkLst>
          <pc:docMk/>
          <pc:sldMk cId="2771712413" sldId="353"/>
        </pc:sldMkLst>
        <pc:spChg chg="mod">
          <ac:chgData name="Brown, Timothy" userId="2325a056-fce3-4a3a-8b89-fed5994ba3e0" providerId="ADAL" clId="{2AE1F356-9DE0-47EB-A2B9-4767C105289C}" dt="2026-07-08T16:43:08.115" v="9" actId="27636"/>
          <ac:spMkLst>
            <pc:docMk/>
            <pc:sldMk cId="2771712413" sldId="353"/>
            <ac:spMk id="3" creationId="{07180F9B-D827-B8BA-B582-0B335EF2A52C}"/>
          </ac:spMkLst>
        </pc:spChg>
      </pc:sldChg>
      <pc:sldChg chg="modSp new mod">
        <pc:chgData name="Brown, Timothy" userId="2325a056-fce3-4a3a-8b89-fed5994ba3e0" providerId="ADAL" clId="{2AE1F356-9DE0-47EB-A2B9-4767C105289C}" dt="2026-07-08T16:43:13.029" v="10"/>
        <pc:sldMkLst>
          <pc:docMk/>
          <pc:sldMk cId="673745350" sldId="357"/>
        </pc:sldMkLst>
        <pc:spChg chg="mod">
          <ac:chgData name="Brown, Timothy" userId="2325a056-fce3-4a3a-8b89-fed5994ba3e0" providerId="ADAL" clId="{2AE1F356-9DE0-47EB-A2B9-4767C105289C}" dt="2026-07-08T16:43:13.029" v="10"/>
          <ac:spMkLst>
            <pc:docMk/>
            <pc:sldMk cId="673745350" sldId="357"/>
            <ac:spMk id="2" creationId="{80AFC98E-C868-6835-774A-145BCC1A0839}"/>
          </ac:spMkLst>
        </pc:spChg>
        <pc:spChg chg="mod">
          <ac:chgData name="Brown, Timothy" userId="2325a056-fce3-4a3a-8b89-fed5994ba3e0" providerId="ADAL" clId="{2AE1F356-9DE0-47EB-A2B9-4767C105289C}" dt="2026-07-08T16:43:02.844" v="7" actId="27636"/>
          <ac:spMkLst>
            <pc:docMk/>
            <pc:sldMk cId="673745350" sldId="357"/>
            <ac:spMk id="3" creationId="{41E9FACE-AB7A-D7F1-E0A0-868A2F1105C9}"/>
          </ac:spMkLst>
        </pc:spChg>
      </pc:sldChg>
    </pc:docChg>
  </pc:docChgLst>
  <pc:docChgLst>
    <pc:chgData name="Wright, Ragan" userId="89f1d416-e999-4bc4-9e17-07f10bbbec71" providerId="ADAL" clId="{79D73B14-01DC-4022-AB57-1EF8D4F3F89E}"/>
    <pc:docChg chg="custSel addSld modSld">
      <pc:chgData name="Wright, Ragan" userId="89f1d416-e999-4bc4-9e17-07f10bbbec71" providerId="ADAL" clId="{79D73B14-01DC-4022-AB57-1EF8D4F3F89E}" dt="2026-07-09T17:20:59.092" v="317" actId="20577"/>
      <pc:docMkLst>
        <pc:docMk/>
      </pc:docMkLst>
      <pc:sldChg chg="modSp mod">
        <pc:chgData name="Wright, Ragan" userId="89f1d416-e999-4bc4-9e17-07f10bbbec71" providerId="ADAL" clId="{79D73B14-01DC-4022-AB57-1EF8D4F3F89E}" dt="2026-07-08T17:07:53.568" v="1" actId="27636"/>
        <pc:sldMkLst>
          <pc:docMk/>
          <pc:sldMk cId="1861761563" sldId="286"/>
        </pc:sldMkLst>
        <pc:spChg chg="mod">
          <ac:chgData name="Wright, Ragan" userId="89f1d416-e999-4bc4-9e17-07f10bbbec71" providerId="ADAL" clId="{79D73B14-01DC-4022-AB57-1EF8D4F3F89E}" dt="2026-07-08T17:07:53.568" v="1" actId="27636"/>
          <ac:spMkLst>
            <pc:docMk/>
            <pc:sldMk cId="1861761563" sldId="286"/>
            <ac:spMk id="3" creationId="{4293A3A5-C4FC-02CC-2115-C2AA037DDC59}"/>
          </ac:spMkLst>
        </pc:spChg>
      </pc:sldChg>
      <pc:sldChg chg="modSp mod">
        <pc:chgData name="Wright, Ragan" userId="89f1d416-e999-4bc4-9e17-07f10bbbec71" providerId="ADAL" clId="{79D73B14-01DC-4022-AB57-1EF8D4F3F89E}" dt="2026-07-08T17:17:42.692" v="230" actId="6549"/>
        <pc:sldMkLst>
          <pc:docMk/>
          <pc:sldMk cId="3379846204" sldId="298"/>
        </pc:sldMkLst>
        <pc:spChg chg="mod">
          <ac:chgData name="Wright, Ragan" userId="89f1d416-e999-4bc4-9e17-07f10bbbec71" providerId="ADAL" clId="{79D73B14-01DC-4022-AB57-1EF8D4F3F89E}" dt="2026-07-08T17:17:42.692" v="230" actId="6549"/>
          <ac:spMkLst>
            <pc:docMk/>
            <pc:sldMk cId="3379846204" sldId="298"/>
            <ac:spMk id="2" creationId="{4F8474AA-1A90-CD0C-B4B8-4E7D662AB76C}"/>
          </ac:spMkLst>
        </pc:spChg>
      </pc:sldChg>
      <pc:sldChg chg="modSp mod">
        <pc:chgData name="Wright, Ragan" userId="89f1d416-e999-4bc4-9e17-07f10bbbec71" providerId="ADAL" clId="{79D73B14-01DC-4022-AB57-1EF8D4F3F89E}" dt="2026-07-08T17:17:49.967" v="236" actId="20577"/>
        <pc:sldMkLst>
          <pc:docMk/>
          <pc:sldMk cId="4170936769" sldId="316"/>
        </pc:sldMkLst>
        <pc:spChg chg="mod">
          <ac:chgData name="Wright, Ragan" userId="89f1d416-e999-4bc4-9e17-07f10bbbec71" providerId="ADAL" clId="{79D73B14-01DC-4022-AB57-1EF8D4F3F89E}" dt="2026-07-08T17:17:49.967" v="236" actId="20577"/>
          <ac:spMkLst>
            <pc:docMk/>
            <pc:sldMk cId="4170936769" sldId="316"/>
            <ac:spMk id="3" creationId="{62756DA8-0037-8E25-AF29-15D9CDC25C87}"/>
          </ac:spMkLst>
        </pc:spChg>
      </pc:sldChg>
      <pc:sldChg chg="modSp mod">
        <pc:chgData name="Wright, Ragan" userId="89f1d416-e999-4bc4-9e17-07f10bbbec71" providerId="ADAL" clId="{79D73B14-01DC-4022-AB57-1EF8D4F3F89E}" dt="2026-07-09T17:20:59.092" v="317" actId="20577"/>
        <pc:sldMkLst>
          <pc:docMk/>
          <pc:sldMk cId="1752487072" sldId="319"/>
        </pc:sldMkLst>
        <pc:spChg chg="mod">
          <ac:chgData name="Wright, Ragan" userId="89f1d416-e999-4bc4-9e17-07f10bbbec71" providerId="ADAL" clId="{79D73B14-01DC-4022-AB57-1EF8D4F3F89E}" dt="2026-07-09T17:20:47.873" v="294" actId="20577"/>
          <ac:spMkLst>
            <pc:docMk/>
            <pc:sldMk cId="1752487072" sldId="319"/>
            <ac:spMk id="2" creationId="{3C54164F-23EC-36C8-ED7C-C5318F3082E8}"/>
          </ac:spMkLst>
        </pc:spChg>
        <pc:spChg chg="mod">
          <ac:chgData name="Wright, Ragan" userId="89f1d416-e999-4bc4-9e17-07f10bbbec71" providerId="ADAL" clId="{79D73B14-01DC-4022-AB57-1EF8D4F3F89E}" dt="2026-07-09T17:20:59.092" v="317" actId="20577"/>
          <ac:spMkLst>
            <pc:docMk/>
            <pc:sldMk cId="1752487072" sldId="319"/>
            <ac:spMk id="3" creationId="{EFCCAF03-4452-00A4-3B57-C8390537E3AA}"/>
          </ac:spMkLst>
        </pc:spChg>
      </pc:sldChg>
      <pc:sldChg chg="modSp mod">
        <pc:chgData name="Wright, Ragan" userId="89f1d416-e999-4bc4-9e17-07f10bbbec71" providerId="ADAL" clId="{79D73B14-01DC-4022-AB57-1EF8D4F3F89E}" dt="2026-07-08T17:18:32.489" v="244" actId="20577"/>
        <pc:sldMkLst>
          <pc:docMk/>
          <pc:sldMk cId="2352270471" sldId="333"/>
        </pc:sldMkLst>
        <pc:spChg chg="mod">
          <ac:chgData name="Wright, Ragan" userId="89f1d416-e999-4bc4-9e17-07f10bbbec71" providerId="ADAL" clId="{79D73B14-01DC-4022-AB57-1EF8D4F3F89E}" dt="2026-07-08T17:18:32.489" v="244" actId="20577"/>
          <ac:spMkLst>
            <pc:docMk/>
            <pc:sldMk cId="2352270471" sldId="333"/>
            <ac:spMk id="2" creationId="{D100FF16-DCC7-E557-1B5E-CCB663475C65}"/>
          </ac:spMkLst>
        </pc:spChg>
      </pc:sldChg>
      <pc:sldChg chg="modSp mod">
        <pc:chgData name="Wright, Ragan" userId="89f1d416-e999-4bc4-9e17-07f10bbbec71" providerId="ADAL" clId="{79D73B14-01DC-4022-AB57-1EF8D4F3F89E}" dt="2026-07-08T17:10:54" v="190" actId="115"/>
        <pc:sldMkLst>
          <pc:docMk/>
          <pc:sldMk cId="1029847772" sldId="335"/>
        </pc:sldMkLst>
        <pc:spChg chg="mod">
          <ac:chgData name="Wright, Ragan" userId="89f1d416-e999-4bc4-9e17-07f10bbbec71" providerId="ADAL" clId="{79D73B14-01DC-4022-AB57-1EF8D4F3F89E}" dt="2026-07-08T17:10:54" v="190" actId="115"/>
          <ac:spMkLst>
            <pc:docMk/>
            <pc:sldMk cId="1029847772" sldId="335"/>
            <ac:spMk id="3" creationId="{81895C0A-40FA-2A85-537C-3B051B164B8D}"/>
          </ac:spMkLst>
        </pc:spChg>
      </pc:sldChg>
      <pc:sldChg chg="modSp mod">
        <pc:chgData name="Wright, Ragan" userId="89f1d416-e999-4bc4-9e17-07f10bbbec71" providerId="ADAL" clId="{79D73B14-01DC-4022-AB57-1EF8D4F3F89E}" dt="2026-07-08T17:18:58.918" v="250" actId="20577"/>
        <pc:sldMkLst>
          <pc:docMk/>
          <pc:sldMk cId="772200236" sldId="343"/>
        </pc:sldMkLst>
        <pc:spChg chg="mod">
          <ac:chgData name="Wright, Ragan" userId="89f1d416-e999-4bc4-9e17-07f10bbbec71" providerId="ADAL" clId="{79D73B14-01DC-4022-AB57-1EF8D4F3F89E}" dt="2026-07-08T17:18:58.918" v="250" actId="20577"/>
          <ac:spMkLst>
            <pc:docMk/>
            <pc:sldMk cId="772200236" sldId="343"/>
            <ac:spMk id="2" creationId="{BD21D376-A9FB-850C-D60F-A30A92593F41}"/>
          </ac:spMkLst>
        </pc:spChg>
      </pc:sldChg>
      <pc:sldChg chg="modSp mod">
        <pc:chgData name="Wright, Ragan" userId="89f1d416-e999-4bc4-9e17-07f10bbbec71" providerId="ADAL" clId="{79D73B14-01DC-4022-AB57-1EF8D4F3F89E}" dt="2026-07-08T17:23:20.845" v="260" actId="20577"/>
        <pc:sldMkLst>
          <pc:docMk/>
          <pc:sldMk cId="4189532606" sldId="344"/>
        </pc:sldMkLst>
        <pc:spChg chg="mod">
          <ac:chgData name="Wright, Ragan" userId="89f1d416-e999-4bc4-9e17-07f10bbbec71" providerId="ADAL" clId="{79D73B14-01DC-4022-AB57-1EF8D4F3F89E}" dt="2026-07-08T17:23:20.845" v="260" actId="20577"/>
          <ac:spMkLst>
            <pc:docMk/>
            <pc:sldMk cId="4189532606" sldId="344"/>
            <ac:spMk id="2" creationId="{C44B5C5C-A556-E79B-0B6C-A95D569B7C79}"/>
          </ac:spMkLst>
        </pc:spChg>
      </pc:sldChg>
      <pc:sldChg chg="modSp mod">
        <pc:chgData name="Wright, Ragan" userId="89f1d416-e999-4bc4-9e17-07f10bbbec71" providerId="ADAL" clId="{79D73B14-01DC-4022-AB57-1EF8D4F3F89E}" dt="2026-07-09T17:19:15.225" v="262" actId="20577"/>
        <pc:sldMkLst>
          <pc:docMk/>
          <pc:sldMk cId="2271863639" sldId="355"/>
        </pc:sldMkLst>
        <pc:spChg chg="mod">
          <ac:chgData name="Wright, Ragan" userId="89f1d416-e999-4bc4-9e17-07f10bbbec71" providerId="ADAL" clId="{79D73B14-01DC-4022-AB57-1EF8D4F3F89E}" dt="2026-07-09T17:19:15.225" v="262" actId="20577"/>
          <ac:spMkLst>
            <pc:docMk/>
            <pc:sldMk cId="2271863639" sldId="355"/>
            <ac:spMk id="3" creationId="{113C0E42-B6B7-DDE4-7506-6DE6A51A2D97}"/>
          </ac:spMkLst>
        </pc:spChg>
      </pc:sldChg>
      <pc:sldChg chg="modSp add mod">
        <pc:chgData name="Wright, Ragan" userId="89f1d416-e999-4bc4-9e17-07f10bbbec71" providerId="ADAL" clId="{79D73B14-01DC-4022-AB57-1EF8D4F3F89E}" dt="2026-07-08T17:14:42.436" v="223" actId="20577"/>
        <pc:sldMkLst>
          <pc:docMk/>
          <pc:sldMk cId="859610655" sldId="358"/>
        </pc:sldMkLst>
        <pc:spChg chg="mod">
          <ac:chgData name="Wright, Ragan" userId="89f1d416-e999-4bc4-9e17-07f10bbbec71" providerId="ADAL" clId="{79D73B14-01DC-4022-AB57-1EF8D4F3F89E}" dt="2026-07-08T17:14:20.327" v="192"/>
          <ac:spMkLst>
            <pc:docMk/>
            <pc:sldMk cId="859610655" sldId="358"/>
            <ac:spMk id="2" creationId="{574CB89F-44BD-30C9-4701-14018F1CBA4C}"/>
          </ac:spMkLst>
        </pc:spChg>
        <pc:spChg chg="mod">
          <ac:chgData name="Wright, Ragan" userId="89f1d416-e999-4bc4-9e17-07f10bbbec71" providerId="ADAL" clId="{79D73B14-01DC-4022-AB57-1EF8D4F3F89E}" dt="2026-07-08T17:14:42.436" v="223" actId="20577"/>
          <ac:spMkLst>
            <pc:docMk/>
            <pc:sldMk cId="859610655" sldId="358"/>
            <ac:spMk id="3" creationId="{2542B3D7-A0C5-C6A9-5FE9-047D5AB435F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D81C89-AC0D-4BFF-9223-D3157C1DDC5B}" type="datetimeFigureOut">
              <a:rPr lang="en-US" smtClean="0"/>
              <a:t>7/9/2026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33D7A2-C585-48BF-BF8C-C21FDC051F77}" type="slidenum">
              <a:rPr lang="en-US" smtClean="0"/>
              <a:t>‹#›</a:t>
            </a:fld>
            <a:endParaRPr lang="en-US" dirty="0"/>
          </a:p>
        </p:txBody>
      </p:sp>
    </p:spTree>
    <p:extLst>
      <p:ext uri="{BB962C8B-B14F-4D97-AF65-F5344CB8AC3E}">
        <p14:creationId xmlns:p14="http://schemas.microsoft.com/office/powerpoint/2010/main" val="13726620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54480" y="1554480"/>
            <a:ext cx="9052560" cy="2377440"/>
          </a:xfrm>
        </p:spPr>
        <p:txBody>
          <a:bodyPr anchor="t">
            <a:noAutofit/>
          </a:bodyPr>
          <a:lstStyle>
            <a:lvl1pPr algn="l">
              <a:defRPr sz="5400" b="1"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54480" y="4242816"/>
            <a:ext cx="9052560" cy="1188720"/>
          </a:xfrm>
        </p:spPr>
        <p:txBody>
          <a:bodyPr anchor="b">
            <a:normAutofit/>
          </a:bodyPr>
          <a:lstStyle>
            <a:lvl1pPr marL="0" indent="0" algn="r">
              <a:lnSpc>
                <a:spcPct val="112000"/>
              </a:lnSpc>
              <a:spcBef>
                <a:spcPts val="0"/>
              </a:spcBef>
              <a:spcAft>
                <a:spcPts val="0"/>
              </a:spcAft>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grpSp>
        <p:nvGrpSpPr>
          <p:cNvPr id="7" name="Group 6"/>
          <p:cNvGrpSpPr/>
          <p:nvPr/>
        </p:nvGrpSpPr>
        <p:grpSpPr>
          <a:xfrm>
            <a:off x="752858" y="744469"/>
            <a:ext cx="10674117" cy="5349671"/>
            <a:chOff x="752858" y="744469"/>
            <a:chExt cx="10674117" cy="5349671"/>
          </a:xfrm>
          <a:solidFill>
            <a:schemeClr val="tx1"/>
          </a:solidFill>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grpFill/>
            <a:ln w="0">
              <a:noFill/>
              <a:prstDash val="solid"/>
              <a:round/>
              <a:headEnd/>
              <a:tailEnd/>
            </a:ln>
          </p:spPr>
          <p:txBody>
            <a:bodyPr/>
            <a:lstStyle/>
            <a:p>
              <a:endParaRPr lang="en-US"/>
            </a:p>
          </p:txBody>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grpFill/>
            <a:ln w="0">
              <a:noFill/>
              <a:prstDash val="solid"/>
              <a:round/>
              <a:headEnd/>
              <a:tailEnd/>
            </a:ln>
          </p:spPr>
          <p:txBody>
            <a:bodyPr/>
            <a:lstStyle/>
            <a:p>
              <a:endParaRPr lang="en-US"/>
            </a:p>
          </p:txBody>
        </p:sp>
      </p:grpSp>
    </p:spTree>
    <p:extLst>
      <p:ext uri="{BB962C8B-B14F-4D97-AF65-F5344CB8AC3E}">
        <p14:creationId xmlns:p14="http://schemas.microsoft.com/office/powerpoint/2010/main" val="92397628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wo content 03">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4663440" cy="5760720"/>
          </a:xfrm>
        </p:spPr>
        <p:txBody>
          <a:bodyPr>
            <a:normAutofit/>
          </a:bodyPr>
          <a:lstStyle>
            <a:lvl1pPr>
              <a:defRPr sz="3600" b="1" spc="100" baseline="0"/>
            </a:lvl1pPr>
          </a:lstStyle>
          <a:p>
            <a:r>
              <a:rPr lang="en-US"/>
              <a:t>Click to edit Master title style</a:t>
            </a:r>
            <a:endParaRPr lang="en-US" dirty="0"/>
          </a:p>
        </p:txBody>
      </p:sp>
      <p:sp>
        <p:nvSpPr>
          <p:cNvPr id="3" name="Content Placeholder 2"/>
          <p:cNvSpPr>
            <a:spLocks noGrp="1"/>
          </p:cNvSpPr>
          <p:nvPr>
            <p:ph idx="1"/>
          </p:nvPr>
        </p:nvSpPr>
        <p:spPr>
          <a:xfrm>
            <a:off x="6309360" y="685800"/>
            <a:ext cx="5212080" cy="2651760"/>
          </a:xfrm>
        </p:spPr>
        <p:txBody>
          <a:bodyPr/>
          <a:lstStyle>
            <a:lvl1pPr marL="0" indent="0">
              <a:buSzPct val="70000"/>
              <a:buNone/>
              <a:defRPr/>
            </a:lvl1pPr>
            <a:lvl2pPr marL="384048" indent="-384048">
              <a:buSzPct val="70000"/>
              <a:buFont typeface="Franklin Gothic Book" panose="020B0503020102020204" pitchFamily="34" charset="0"/>
              <a:buChar char="■"/>
              <a:defRPr/>
            </a:lvl2pPr>
            <a:lvl3pPr marL="914400" indent="-384048">
              <a:buSzPct val="70000"/>
              <a:buFont typeface="Franklin Gothic Book" panose="020B0503020102020204" pitchFamily="34" charset="0"/>
              <a:buChar char="–"/>
              <a:defRPr/>
            </a:lvl3pPr>
            <a:lvl4pPr marL="1371600" indent="-384048">
              <a:buSzPct val="70000"/>
              <a:buFont typeface="Franklin Gothic Book" panose="020B0503020102020204" pitchFamily="34" charset="0"/>
              <a:buChar char="■"/>
              <a:defRPr/>
            </a:lvl4pPr>
            <a:lvl5pPr marL="1828800" indent="-384048">
              <a:buSzPct val="70000"/>
              <a:buFont typeface="Franklin Gothic Book" panose="020B05030201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a:extLst>
              <a:ext uri="{FF2B5EF4-FFF2-40B4-BE49-F238E27FC236}">
                <a16:creationId xmlns:a16="http://schemas.microsoft.com/office/drawing/2014/main" id="{2CFB8D5A-7E59-4AEA-3F66-398413304E12}"/>
              </a:ext>
            </a:extLst>
          </p:cNvPr>
          <p:cNvSpPr>
            <a:spLocks noGrp="1"/>
          </p:cNvSpPr>
          <p:nvPr>
            <p:ph idx="13"/>
          </p:nvPr>
        </p:nvSpPr>
        <p:spPr>
          <a:xfrm>
            <a:off x="6309360" y="3637722"/>
            <a:ext cx="5212080" cy="2651760"/>
          </a:xfrm>
        </p:spPr>
        <p:txBody>
          <a:bodyPr/>
          <a:lstStyle>
            <a:lvl1pPr marL="512064" indent="-512064">
              <a:buSzPct val="100000"/>
              <a:buFont typeface="+mj-lt"/>
              <a:buAutoNum type="arabicPeriod"/>
              <a:defRPr/>
            </a:lvl1pPr>
            <a:lvl2pPr marL="1170432" indent="-457200">
              <a:buSzPct val="100000"/>
              <a:buFont typeface="+mj-lt"/>
              <a:buAutoNum type="alphaLcPeriod"/>
              <a:defRPr/>
            </a:lvl2pPr>
            <a:lvl3pPr marL="1645920" indent="-384048">
              <a:buSzPct val="70000"/>
              <a:buFont typeface="+mj-lt"/>
              <a:buAutoNum type="romanLcPeriod"/>
              <a:defRPr/>
            </a:lvl3pPr>
            <a:lvl4pPr marL="2103120" indent="-384048">
              <a:buSzPct val="70000"/>
              <a:buFont typeface="+mj-lt"/>
              <a:buAutoNum type="arabicParenR"/>
              <a:defRPr/>
            </a:lvl4pPr>
            <a:lvl5pPr marL="2743200" indent="-384048">
              <a:buSzPct val="70000"/>
              <a:buFont typeface="+mj-lt"/>
              <a:buAutoNum type="alphaLcParen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B41ED8-AC2E-4560-8CC9-E6292DDF25B6}" type="datetime1">
              <a:rPr lang="en-US" smtClean="0"/>
              <a:t>7/9/2026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extLst>
      <p:ext uri="{BB962C8B-B14F-4D97-AF65-F5344CB8AC3E}">
        <p14:creationId xmlns:p14="http://schemas.microsoft.com/office/powerpoint/2010/main" val="21710116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losing">
    <p:bg>
      <p:bgPr>
        <a:solidFill>
          <a:schemeClr val="accent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1164FD9-A200-1A27-7217-47AF9DF9F598}"/>
              </a:ext>
            </a:extLst>
          </p:cNvPr>
          <p:cNvSpPr>
            <a:spLocks noGrp="1"/>
          </p:cNvSpPr>
          <p:nvPr>
            <p:ph type="ctrTitle"/>
          </p:nvPr>
        </p:nvSpPr>
        <p:spPr>
          <a:xfrm>
            <a:off x="1554480" y="1554480"/>
            <a:ext cx="9052560" cy="2377440"/>
          </a:xfrm>
        </p:spPr>
        <p:txBody>
          <a:bodyPr anchor="b">
            <a:noAutofit/>
          </a:bodyPr>
          <a:lstStyle>
            <a:lvl1pPr algn="ctr">
              <a:defRPr sz="5400" b="1"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7048" y="4069080"/>
            <a:ext cx="9144000" cy="1371600"/>
          </a:xfrm>
        </p:spPr>
        <p:txBody>
          <a:bodyPr>
            <a:normAutofit/>
          </a:bodyPr>
          <a:lstStyle>
            <a:lvl1pPr marL="0" indent="0" algn="ctr">
              <a:lnSpc>
                <a:spcPct val="112000"/>
              </a:lnSpc>
              <a:spcBef>
                <a:spcPts val="40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grpSp>
        <p:nvGrpSpPr>
          <p:cNvPr id="7" name="Group 6"/>
          <p:cNvGrpSpPr/>
          <p:nvPr/>
        </p:nvGrpSpPr>
        <p:grpSpPr>
          <a:xfrm>
            <a:off x="752858" y="744469"/>
            <a:ext cx="10674117" cy="5349671"/>
            <a:chOff x="752858" y="744469"/>
            <a:chExt cx="10674117" cy="5349671"/>
          </a:xfrm>
          <a:solidFill>
            <a:schemeClr val="tx1"/>
          </a:solidFill>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grpFill/>
            <a:ln w="0">
              <a:noFill/>
              <a:prstDash val="solid"/>
              <a:round/>
              <a:headEnd/>
              <a:tailEnd/>
            </a:ln>
          </p:spPr>
          <p:txBody>
            <a:bodyPr/>
            <a:lstStyle/>
            <a:p>
              <a:endParaRPr lang="en-US"/>
            </a:p>
          </p:txBody>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grpFill/>
            <a:ln w="0">
              <a:noFill/>
              <a:prstDash val="solid"/>
              <a:round/>
              <a:headEnd/>
              <a:tailEnd/>
            </a:ln>
          </p:spPr>
          <p:txBody>
            <a:bodyPr/>
            <a:lstStyle/>
            <a:p>
              <a:endParaRPr lang="en-US"/>
            </a:p>
          </p:txBody>
        </p:sp>
      </p:gr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01">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4297680" cy="5760720"/>
          </a:xfrm>
        </p:spPr>
        <p:txBody>
          <a:bodyPr>
            <a:normAutofit/>
          </a:bodyPr>
          <a:lstStyle>
            <a:lvl1pPr>
              <a:defRPr sz="3600" b="1" spc="100" baseline="0"/>
            </a:lvl1pPr>
          </a:lstStyle>
          <a:p>
            <a:r>
              <a:rPr lang="en-US"/>
              <a:t>Click to edit Master title style</a:t>
            </a:r>
            <a:endParaRPr lang="en-US" dirty="0"/>
          </a:p>
        </p:txBody>
      </p:sp>
      <p:sp>
        <p:nvSpPr>
          <p:cNvPr id="3" name="Content Placeholder 2"/>
          <p:cNvSpPr>
            <a:spLocks noGrp="1"/>
          </p:cNvSpPr>
          <p:nvPr>
            <p:ph idx="1"/>
          </p:nvPr>
        </p:nvSpPr>
        <p:spPr>
          <a:xfrm>
            <a:off x="6309360" y="685800"/>
            <a:ext cx="5212080" cy="5760720"/>
          </a:xfrm>
        </p:spPr>
        <p:txBody>
          <a:bodyPr/>
          <a:lstStyle>
            <a:lvl1pPr>
              <a:buSzPct val="70000"/>
              <a:defRPr/>
            </a:lvl1pPr>
            <a:lvl3pPr>
              <a:buSzPct val="70000"/>
              <a:defRPr/>
            </a:lvl3pPr>
            <a:lvl5pPr>
              <a:buSzPct val="7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B41ED8-AC2E-4560-8CC9-E6292DDF25B6}" type="datetime1">
              <a:rPr lang="en-US" smtClean="0"/>
              <a:t>7/9/2026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extLst>
      <p:ext uri="{BB962C8B-B14F-4D97-AF65-F5344CB8AC3E}">
        <p14:creationId xmlns:p14="http://schemas.microsoft.com/office/powerpoint/2010/main" val="1500253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Section header 01">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54480" y="2871216"/>
            <a:ext cx="9052560" cy="2523744"/>
          </a:xfrm>
        </p:spPr>
        <p:txBody>
          <a:bodyPr anchor="b">
            <a:noAutofit/>
          </a:bodyPr>
          <a:lstStyle>
            <a:lvl1pPr algn="r">
              <a:defRPr sz="54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54480" y="1554480"/>
            <a:ext cx="9052560" cy="1097280"/>
          </a:xfrm>
        </p:spPr>
        <p:txBody>
          <a:bodyPr>
            <a:normAutofit/>
          </a:bodyPr>
          <a:lstStyle>
            <a:lvl1pPr marL="0" indent="0" algn="l">
              <a:lnSpc>
                <a:spcPct val="112000"/>
              </a:lnSpc>
              <a:spcBef>
                <a:spcPts val="0"/>
              </a:spcBef>
              <a:spcAft>
                <a:spcPts val="0"/>
              </a:spcAft>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grpSp>
        <p:nvGrpSpPr>
          <p:cNvPr id="7" name="Group 6"/>
          <p:cNvGrpSpPr/>
          <p:nvPr/>
        </p:nvGrpSpPr>
        <p:grpSpPr>
          <a:xfrm>
            <a:off x="752858" y="744469"/>
            <a:ext cx="10674117" cy="5349671"/>
            <a:chOff x="752858" y="744469"/>
            <a:chExt cx="10674117" cy="5349671"/>
          </a:xfrm>
          <a:solidFill>
            <a:schemeClr val="tx1"/>
          </a:solidFill>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grpFill/>
            <a:ln w="0">
              <a:noFill/>
              <a:prstDash val="solid"/>
              <a:round/>
              <a:headEnd/>
              <a:tailEnd/>
            </a:ln>
          </p:spPr>
          <p:txBody>
            <a:bodyPr/>
            <a:lstStyle/>
            <a:p>
              <a:endParaRPr lang="en-US"/>
            </a:p>
          </p:txBody>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grpFill/>
            <a:ln w="0">
              <a:noFill/>
              <a:prstDash val="solid"/>
              <a:round/>
              <a:headEnd/>
              <a:tailEnd/>
            </a:ln>
          </p:spPr>
          <p:txBody>
            <a:bodyPr/>
            <a:lstStyle/>
            <a:p>
              <a:endParaRPr lang="en-US"/>
            </a:p>
          </p:txBody>
        </p:sp>
      </p:grpSp>
    </p:spTree>
    <p:extLst>
      <p:ext uri="{BB962C8B-B14F-4D97-AF65-F5344CB8AC3E}">
        <p14:creationId xmlns:p14="http://schemas.microsoft.com/office/powerpoint/2010/main" val="375890689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0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31520" y="731520"/>
            <a:ext cx="5261776" cy="3200400"/>
          </a:xfrm>
        </p:spPr>
        <p:txBody>
          <a:bodyPr anchor="b">
            <a:normAutofit/>
          </a:bodyPr>
          <a:lstStyle>
            <a:lvl1pPr algn="l">
              <a:defRPr sz="54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731519" y="3956278"/>
            <a:ext cx="5261775" cy="2167128"/>
          </a:xfrm>
        </p:spPr>
        <p:txBody>
          <a:bodyPr>
            <a:normAutofit/>
          </a:bodyPr>
          <a:lstStyle>
            <a:lvl1pPr marL="0" indent="0" algn="l">
              <a:lnSpc>
                <a:spcPct val="112000"/>
              </a:lnSpc>
              <a:spcBef>
                <a:spcPts val="0"/>
              </a:spcBef>
              <a:spcAft>
                <a:spcPts val="0"/>
              </a:spcAft>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8" name="Picture Placeholder 7">
            <a:extLst>
              <a:ext uri="{FF2B5EF4-FFF2-40B4-BE49-F238E27FC236}">
                <a16:creationId xmlns:a16="http://schemas.microsoft.com/office/drawing/2014/main" id="{65ED42FA-5CCA-F252-5E46-7B0091BCC814}"/>
              </a:ext>
            </a:extLst>
          </p:cNvPr>
          <p:cNvSpPr>
            <a:spLocks noGrp="1"/>
          </p:cNvSpPr>
          <p:nvPr>
            <p:ph type="pic" sz="quarter" idx="10"/>
          </p:nvPr>
        </p:nvSpPr>
        <p:spPr>
          <a:xfrm>
            <a:off x="6089904" y="768096"/>
            <a:ext cx="4480560" cy="4498848"/>
          </a:xfrm>
        </p:spPr>
        <p:txBody>
          <a:bodyPr/>
          <a:lstStyle>
            <a:lvl1pPr marL="0" indent="0">
              <a:buNone/>
              <a:defRPr/>
            </a:lvl1pPr>
          </a:lstStyle>
          <a:p>
            <a:r>
              <a:rPr lang="en-US"/>
              <a:t>Click icon to add picture</a:t>
            </a:r>
            <a:endParaRPr lang="en-US" dirty="0"/>
          </a:p>
        </p:txBody>
      </p:sp>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1"/>
          </a:solidFill>
          <a:ln w="0">
            <a:noFill/>
            <a:prstDash val="solid"/>
            <a:round/>
            <a:headEnd/>
            <a:tailEnd/>
          </a:ln>
        </p:spPr>
        <p:txBody>
          <a:bodyPr/>
          <a:lstStyle/>
          <a:p>
            <a:endParaRPr lang="en-US"/>
          </a:p>
        </p:txBody>
      </p:sp>
    </p:spTree>
    <p:extLst>
      <p:ext uri="{BB962C8B-B14F-4D97-AF65-F5344CB8AC3E}">
        <p14:creationId xmlns:p14="http://schemas.microsoft.com/office/powerpoint/2010/main" val="3315151176"/>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wo content 01">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4663440" cy="2377440"/>
          </a:xfrm>
        </p:spPr>
        <p:txBody>
          <a:bodyPr>
            <a:normAutofit/>
          </a:bodyPr>
          <a:lstStyle>
            <a:lvl1pPr>
              <a:defRPr sz="3600" b="1" spc="100" baseline="0"/>
            </a:lvl1pPr>
          </a:lstStyle>
          <a:p>
            <a:r>
              <a:rPr lang="en-US"/>
              <a:t>Click to edit Master title style</a:t>
            </a:r>
            <a:endParaRPr lang="en-US" dirty="0"/>
          </a:p>
        </p:txBody>
      </p:sp>
      <p:sp>
        <p:nvSpPr>
          <p:cNvPr id="3" name="Content Placeholder 2"/>
          <p:cNvSpPr>
            <a:spLocks noGrp="1"/>
          </p:cNvSpPr>
          <p:nvPr>
            <p:ph idx="1"/>
          </p:nvPr>
        </p:nvSpPr>
        <p:spPr>
          <a:xfrm>
            <a:off x="6309360" y="685800"/>
            <a:ext cx="5212080" cy="2377440"/>
          </a:xfrm>
        </p:spPr>
        <p:txBody>
          <a:bodyPr/>
          <a:lstStyle>
            <a:lvl1pPr>
              <a:buSzPct val="70000"/>
              <a:defRPr/>
            </a:lvl1pPr>
            <a:lvl3pPr>
              <a:buSzPct val="70000"/>
              <a:defRPr/>
            </a:lvl3pPr>
            <a:lvl5pPr>
              <a:buSzPct val="7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a:extLst>
              <a:ext uri="{FF2B5EF4-FFF2-40B4-BE49-F238E27FC236}">
                <a16:creationId xmlns:a16="http://schemas.microsoft.com/office/drawing/2014/main" id="{B895DBE8-6B89-8EA5-868B-87356D3FAF85}"/>
              </a:ext>
            </a:extLst>
          </p:cNvPr>
          <p:cNvSpPr>
            <a:spLocks noGrp="1"/>
          </p:cNvSpPr>
          <p:nvPr>
            <p:ph idx="13"/>
          </p:nvPr>
        </p:nvSpPr>
        <p:spPr>
          <a:xfrm>
            <a:off x="1371600" y="3209544"/>
            <a:ext cx="10204704" cy="3227832"/>
          </a:xfrm>
        </p:spPr>
        <p:txBody>
          <a:bodyPr/>
          <a:lstStyle>
            <a:lvl1pPr>
              <a:buSzPct val="70000"/>
              <a:defRPr/>
            </a:lvl1pPr>
            <a:lvl3pPr>
              <a:buSzPct val="70000"/>
              <a:defRPr/>
            </a:lvl3pPr>
            <a:lvl5pPr>
              <a:buSzPct val="7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B41ED8-AC2E-4560-8CC9-E6292DDF25B6}" type="datetime1">
              <a:rPr lang="en-US" smtClean="0"/>
              <a:t>7/9/2026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extLst>
      <p:ext uri="{BB962C8B-B14F-4D97-AF65-F5344CB8AC3E}">
        <p14:creationId xmlns:p14="http://schemas.microsoft.com/office/powerpoint/2010/main" val="2536730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and image">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09360" y="685800"/>
            <a:ext cx="5212080" cy="2103120"/>
          </a:xfrm>
        </p:spPr>
        <p:txBody>
          <a:bodyPr anchor="b">
            <a:normAutofit/>
          </a:bodyPr>
          <a:lstStyle>
            <a:lvl1pPr>
              <a:defRPr sz="3600" b="1" spc="100" baseline="0"/>
            </a:lvl1pPr>
          </a:lstStyle>
          <a:p>
            <a:r>
              <a:rPr lang="en-US"/>
              <a:t>Click to edit Master title style</a:t>
            </a:r>
            <a:endParaRPr lang="en-US" dirty="0"/>
          </a:p>
        </p:txBody>
      </p:sp>
      <p:sp>
        <p:nvSpPr>
          <p:cNvPr id="8" name="Picture Placeholder 7">
            <a:extLst>
              <a:ext uri="{FF2B5EF4-FFF2-40B4-BE49-F238E27FC236}">
                <a16:creationId xmlns:a16="http://schemas.microsoft.com/office/drawing/2014/main" id="{06D8770C-634E-CA21-85DC-41D4395BF528}"/>
              </a:ext>
            </a:extLst>
          </p:cNvPr>
          <p:cNvSpPr>
            <a:spLocks noGrp="1"/>
          </p:cNvSpPr>
          <p:nvPr>
            <p:ph type="pic" sz="quarter" idx="13"/>
          </p:nvPr>
        </p:nvSpPr>
        <p:spPr>
          <a:xfrm>
            <a:off x="1371600" y="768096"/>
            <a:ext cx="3776472" cy="5340096"/>
          </a:xfrm>
        </p:spPr>
        <p:txBody>
          <a:bodyPr/>
          <a:lstStyle>
            <a:lvl1pPr marL="0" indent="0">
              <a:buNone/>
              <a:defRPr/>
            </a:lvl1pPr>
          </a:lstStyle>
          <a:p>
            <a:r>
              <a:rPr lang="en-US"/>
              <a:t>Click icon to add picture</a:t>
            </a:r>
            <a:endParaRPr lang="en-US" dirty="0"/>
          </a:p>
        </p:txBody>
      </p:sp>
      <p:sp>
        <p:nvSpPr>
          <p:cNvPr id="3" name="Content Placeholder 2"/>
          <p:cNvSpPr>
            <a:spLocks noGrp="1"/>
          </p:cNvSpPr>
          <p:nvPr>
            <p:ph idx="1"/>
          </p:nvPr>
        </p:nvSpPr>
        <p:spPr>
          <a:xfrm>
            <a:off x="6309360" y="2999232"/>
            <a:ext cx="5212080" cy="3310128"/>
          </a:xfrm>
        </p:spPr>
        <p:txBody>
          <a:bodyPr/>
          <a:lstStyle>
            <a:lvl1pPr>
              <a:buSzPct val="70000"/>
              <a:defRPr/>
            </a:lvl1pPr>
            <a:lvl3pPr>
              <a:buSzPct val="70000"/>
              <a:defRPr/>
            </a:lvl3pPr>
            <a:lvl5pPr>
              <a:buSzPct val="7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B41ED8-AC2E-4560-8CC9-E6292DDF25B6}" type="datetime1">
              <a:rPr lang="en-US" smtClean="0"/>
              <a:t>7/9/2026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extLst>
      <p:ext uri="{BB962C8B-B14F-4D97-AF65-F5344CB8AC3E}">
        <p14:creationId xmlns:p14="http://schemas.microsoft.com/office/powerpoint/2010/main" val="2918289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wo content 02">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4663440" cy="5760720"/>
          </a:xfrm>
        </p:spPr>
        <p:txBody>
          <a:bodyPr>
            <a:normAutofit/>
          </a:bodyPr>
          <a:lstStyle>
            <a:lvl1pPr>
              <a:defRPr sz="3600" b="1" spc="100" baseline="0"/>
            </a:lvl1pPr>
          </a:lstStyle>
          <a:p>
            <a:r>
              <a:rPr lang="en-US"/>
              <a:t>Click to edit Master title style</a:t>
            </a:r>
            <a:endParaRPr lang="en-US" dirty="0"/>
          </a:p>
        </p:txBody>
      </p:sp>
      <p:sp>
        <p:nvSpPr>
          <p:cNvPr id="3" name="Content Placeholder 2"/>
          <p:cNvSpPr>
            <a:spLocks noGrp="1"/>
          </p:cNvSpPr>
          <p:nvPr>
            <p:ph idx="1"/>
          </p:nvPr>
        </p:nvSpPr>
        <p:spPr>
          <a:xfrm>
            <a:off x="6309360" y="685800"/>
            <a:ext cx="5212080" cy="2651760"/>
          </a:xfrm>
        </p:spPr>
        <p:txBody>
          <a:bodyPr/>
          <a:lstStyle>
            <a:lvl1pPr marL="0" indent="0">
              <a:buSzPct val="70000"/>
              <a:buNone/>
              <a:defRPr/>
            </a:lvl1pPr>
            <a:lvl2pPr marL="384048" indent="-384048">
              <a:buSzPct val="70000"/>
              <a:buFont typeface="Franklin Gothic Book" panose="020B0503020102020204" pitchFamily="34" charset="0"/>
              <a:buChar char="■"/>
              <a:defRPr/>
            </a:lvl2pPr>
            <a:lvl3pPr marL="914400" indent="-384048">
              <a:buSzPct val="70000"/>
              <a:buFont typeface="Franklin Gothic Book" panose="020B0503020102020204" pitchFamily="34" charset="0"/>
              <a:buChar char="–"/>
              <a:defRPr/>
            </a:lvl3pPr>
            <a:lvl4pPr marL="1371600" indent="-384048">
              <a:buSzPct val="70000"/>
              <a:buFont typeface="Franklin Gothic Book" panose="020B0503020102020204" pitchFamily="34" charset="0"/>
              <a:buChar char="■"/>
              <a:defRPr/>
            </a:lvl4pPr>
            <a:lvl5pPr marL="1828800" indent="-384048">
              <a:buSzPct val="70000"/>
              <a:buFont typeface="Franklin Gothic Book" panose="020B05030201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a:extLst>
              <a:ext uri="{FF2B5EF4-FFF2-40B4-BE49-F238E27FC236}">
                <a16:creationId xmlns:a16="http://schemas.microsoft.com/office/drawing/2014/main" id="{2CFB8D5A-7E59-4AEA-3F66-398413304E12}"/>
              </a:ext>
            </a:extLst>
          </p:cNvPr>
          <p:cNvSpPr>
            <a:spLocks noGrp="1"/>
          </p:cNvSpPr>
          <p:nvPr>
            <p:ph idx="13"/>
          </p:nvPr>
        </p:nvSpPr>
        <p:spPr>
          <a:xfrm>
            <a:off x="6309360" y="3637722"/>
            <a:ext cx="5212080" cy="2651760"/>
          </a:xfrm>
        </p:spPr>
        <p:txBody>
          <a:bodyPr/>
          <a:lstStyle>
            <a:lvl1pPr marL="0" indent="0">
              <a:buSzPct val="70000"/>
              <a:buNone/>
              <a:defRPr/>
            </a:lvl1pPr>
            <a:lvl2pPr marL="384048" indent="-384048">
              <a:buSzPct val="70000"/>
              <a:buFont typeface="Franklin Gothic Book" panose="020B0503020102020204" pitchFamily="34" charset="0"/>
              <a:buChar char="■"/>
              <a:defRPr/>
            </a:lvl2pPr>
            <a:lvl3pPr marL="914400" indent="-384048">
              <a:buSzPct val="70000"/>
              <a:buFont typeface="Franklin Gothic Book" panose="020B0503020102020204" pitchFamily="34" charset="0"/>
              <a:buChar char="–"/>
              <a:defRPr/>
            </a:lvl3pPr>
            <a:lvl4pPr marL="1371600" indent="-384048">
              <a:buSzPct val="70000"/>
              <a:buFont typeface="Franklin Gothic Book" panose="020B0503020102020204" pitchFamily="34" charset="0"/>
              <a:buChar char="■"/>
              <a:defRPr/>
            </a:lvl4pPr>
            <a:lvl5pPr marL="1828800" indent="-384048">
              <a:buSzPct val="70000"/>
              <a:buFont typeface="Franklin Gothic Book" panose="020B05030201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B41ED8-AC2E-4560-8CC9-E6292DDF25B6}" type="datetime1">
              <a:rPr lang="en-US" smtClean="0"/>
              <a:t>7/9/2026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extLst>
      <p:ext uri="{BB962C8B-B14F-4D97-AF65-F5344CB8AC3E}">
        <p14:creationId xmlns:p14="http://schemas.microsoft.com/office/powerpoint/2010/main" val="1140475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02">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10149840" cy="1645920"/>
          </a:xfrm>
        </p:spPr>
        <p:txBody>
          <a:bodyPr>
            <a:normAutofit/>
          </a:bodyPr>
          <a:lstStyle>
            <a:lvl1pPr>
              <a:defRPr sz="3600" b="1" spc="100" baseline="0"/>
            </a:lvl1p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B895DBE8-6B89-8EA5-868B-87356D3FAF85}"/>
              </a:ext>
            </a:extLst>
          </p:cNvPr>
          <p:cNvSpPr>
            <a:spLocks noGrp="1"/>
          </p:cNvSpPr>
          <p:nvPr>
            <p:ph idx="13"/>
          </p:nvPr>
        </p:nvSpPr>
        <p:spPr>
          <a:xfrm>
            <a:off x="1426464" y="2743200"/>
            <a:ext cx="10149840" cy="3456432"/>
          </a:xfrm>
        </p:spPr>
        <p:txBody>
          <a:bodyPr/>
          <a:lstStyle>
            <a:lvl1pPr>
              <a:buSzPct val="70000"/>
              <a:defRPr/>
            </a:lvl1pPr>
            <a:lvl3pPr>
              <a:buSzPct val="70000"/>
              <a:defRPr/>
            </a:lvl3pPr>
            <a:lvl5pPr>
              <a:buSzPct val="7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B41ED8-AC2E-4560-8CC9-E6292DDF25B6}" type="datetime1">
              <a:rPr lang="en-US" smtClean="0"/>
              <a:t>7/9/2026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extLst>
      <p:ext uri="{BB962C8B-B14F-4D97-AF65-F5344CB8AC3E}">
        <p14:creationId xmlns:p14="http://schemas.microsoft.com/office/powerpoint/2010/main" val="2500273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header 03">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54480" y="1554480"/>
            <a:ext cx="5577840" cy="3840480"/>
          </a:xfrm>
        </p:spPr>
        <p:txBody>
          <a:bodyPr anchor="t">
            <a:noAutofit/>
          </a:bodyPr>
          <a:lstStyle>
            <a:lvl1pPr algn="l">
              <a:defRPr sz="5400" cap="all" baseline="0">
                <a:solidFill>
                  <a:schemeClr val="tx2"/>
                </a:solidFill>
              </a:defRPr>
            </a:lvl1pPr>
          </a:lstStyle>
          <a:p>
            <a:r>
              <a:rPr lang="en-US"/>
              <a:t>Click to edit Master title style</a:t>
            </a:r>
            <a:endParaRPr lang="en-US" dirty="0"/>
          </a:p>
        </p:txBody>
      </p:sp>
      <p:sp>
        <p:nvSpPr>
          <p:cNvPr id="8" name="Picture Placeholder 7">
            <a:extLst>
              <a:ext uri="{FF2B5EF4-FFF2-40B4-BE49-F238E27FC236}">
                <a16:creationId xmlns:a16="http://schemas.microsoft.com/office/drawing/2014/main" id="{65ED42FA-5CCA-F252-5E46-7B0091BCC814}"/>
              </a:ext>
            </a:extLst>
          </p:cNvPr>
          <p:cNvSpPr>
            <a:spLocks noGrp="1"/>
          </p:cNvSpPr>
          <p:nvPr>
            <p:ph type="pic" sz="quarter" idx="10"/>
          </p:nvPr>
        </p:nvSpPr>
        <p:spPr>
          <a:xfrm>
            <a:off x="7653528" y="768096"/>
            <a:ext cx="3776472" cy="5340096"/>
          </a:xfrm>
        </p:spPr>
        <p:txBody>
          <a:bodyPr/>
          <a:lstStyle>
            <a:lvl1pPr marL="0" indent="0">
              <a:buNone/>
              <a:defRPr/>
            </a:lvl1pPr>
          </a:lstStyle>
          <a:p>
            <a:r>
              <a:rPr lang="en-US"/>
              <a:t>Click icon to add picture</a:t>
            </a:r>
            <a:endParaRPr lang="en-US" dirty="0"/>
          </a:p>
        </p:txBody>
      </p:sp>
      <p:sp>
        <p:nvSpPr>
          <p:cNvPr id="4" name="Freeform 6">
            <a:extLst>
              <a:ext uri="{FF2B5EF4-FFF2-40B4-BE49-F238E27FC236}">
                <a16:creationId xmlns:a16="http://schemas.microsoft.com/office/drawing/2014/main" id="{6EBE1C39-C107-91D5-DD19-349AD1A9DEAD}"/>
              </a:ext>
            </a:extLst>
          </p:cNvPr>
          <p:cNvSpPr/>
          <p:nvPr userDrawn="1"/>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1"/>
          </a:solidFill>
          <a:ln w="0">
            <a:noFill/>
            <a:prstDash val="solid"/>
            <a:round/>
            <a:headEnd/>
            <a:tailEnd/>
          </a:ln>
        </p:spPr>
        <p:txBody>
          <a:bodyPr/>
          <a:lstStyle/>
          <a:p>
            <a:endParaRPr lang="en-US"/>
          </a:p>
        </p:txBody>
      </p:sp>
    </p:spTree>
    <p:extLst>
      <p:ext uri="{BB962C8B-B14F-4D97-AF65-F5344CB8AC3E}">
        <p14:creationId xmlns:p14="http://schemas.microsoft.com/office/powerpoint/2010/main" val="2456487463"/>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5CB83234-995D-4149-8E1E-BC120E9070D5}" type="datetime1">
              <a:rPr lang="en-US" smtClean="0"/>
              <a:t>7/9/2026</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67" r:id="rId4"/>
    <p:sldLayoutId id="2147483671" r:id="rId5"/>
    <p:sldLayoutId id="2147483672" r:id="rId6"/>
    <p:sldLayoutId id="2147483674" r:id="rId7"/>
    <p:sldLayoutId id="2147483675" r:id="rId8"/>
    <p:sldLayoutId id="2147483676" r:id="rId9"/>
    <p:sldLayoutId id="2147483677" r:id="rId10"/>
    <p:sldLayoutId id="2147483649" r:id="rId11"/>
  </p:sldLayoutIdLst>
  <p:hf sldNum="0" hdr="0" ftr="0" dt="0"/>
  <p:txStyles>
    <p:titleStyle>
      <a:lvl1pPr algn="l" defTabSz="914400" rtl="0" eaLnBrk="1" latinLnBrk="0" hangingPunct="1">
        <a:lnSpc>
          <a:spcPct val="89000"/>
        </a:lnSpc>
        <a:spcBef>
          <a:spcPct val="0"/>
        </a:spcBef>
        <a:buNone/>
        <a:defRPr sz="4400" b="1" kern="1200" cap="all" spc="1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supremecourt.gov/opinions/25pdf/25-297_bqm2.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hyperlink" Target="https://www.courts.mo.gov/file.jsp?id=236031"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courts.mo.gov/file.jsp?id=236031"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hyperlink" Target="https://www.calvertonparkclassaction.com/wp-content/uploads/2017/11/Doc.-047-5-Ex.-5-Settlement-Agreement.pdf"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hyperlink" Target="https://www.courts.mo.gov/file.jsp?id=235650"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courts.mo.gov/file.jsp?id=235650"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hyperlink" Target="https://www.supremecourt.gov/opinions/25pdf/24-624_b07d.pdf"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hyperlink" Target="https://www.courts.mo.gov/file.jsp?id=234594"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courts.mo.gov/file.jsp?id=234594"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hyperlink" Target="https://www.supremecourt.gov/opinions/25pdf/23-1197_h3ci.pdf"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hyperlink" Target="https://www.supremecourt.gov/opinions/25pdf/24-1234_g2bh.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supremecourt.gov/opinions/25pdf/25-248_8m58.pdf"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hyperlink" Target="https://www.supremecourt.gov/opinions/25pdf/24-1063new_l5gm.pdf"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hyperlink" Target="https://www.supremecourt.gov/opinions/25pdf/25-197_new_4g15.pdf"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hyperlink" Target="https://www.courts.mo.gov/file.jsp?id=230973"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hyperlink" Target="https://www.supremecourt.gov/opinions/25pdf/25-248_8m58.pdf"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www.supremecourt.gov/opinions/25pdf/607us2r17_bqmc.pdf"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hyperlink" Target="https://www.supremecourt.gov/opinions/25pdf/607us2r18_d18f.pdf"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hyperlink" Target="https://www.courts.mo.gov/file.jsp?id=214514"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hyperlink" Target="https://www.supremecourt.gov/opinions/25pdf/25-95_dc8e.pdf"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hyperlink" Target="https://www.supremecourt.gov/opinions/25pdf/607us2r16_869c.pdf"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hyperlink" Target="https://www.supremecourt.gov/opinions/25pdf/25-112_0am4.pdf"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hyperlink" Target="https://www.supremecourt.gov/opinions/25pdf/25-112_0am4.pdf"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hyperlink" Target="https://www.supremecourt.gov/opinions/25pdf/24-43_2b35.pdf"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https://www.supremecourt.gov/opinions/25pdf/24-43_2b35.pdf"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s://www.supremecourt.gov/opinions/25pdf/607us2r20_h315.pdf"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hyperlink" Target="https://www.courts.mo.gov/file.jsp?id=230207"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https://www.courts.mo.gov/file.jsp?id=230207"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hyperlink" Target="https://www.courts.mo.gov/file.jsp?id=236190"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hyperlink" Target="https://www.courts.mo.gov/file.jsp?id=236190"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hyperlink" Target="https://www.courts.mo.gov/file.jsp?id=234854"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hyperlink" Target="https://www.courts.mo.gov/file.jsp?id=234854"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hyperlink" Target="https://www.courts.mo.gov/file/SC/Opinion_SC101315.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supremecourt.gov/opinions/25pdf/607us2r20_h315.pdf" TargetMode="Externa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hyperlink" Target="https://www.courts.mo.gov/file/SC/Opinion_SC101315.pdf" TargetMode="Externa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hyperlink" Target="https://www.courts.mo.gov/file/SC/Opinion_SC101250.pdf" TargetMode="Externa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hyperlink" Target="https://www.courts.mo.gov/file.jsp?id=227783" TargetMode="Externa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hyperlink" Target="https://www.courts.mo.gov/file.jsp?id=227783" TargetMode="Externa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hyperlink" Target="mailto:tim.brown@springfieldmo.gov" TargetMode="External"/><Relationship Id="rId2" Type="http://schemas.openxmlformats.org/officeDocument/2006/relationships/hyperlink" Target="mailto:rwright@springfieldmo.gov" TargetMode="Externa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hyperlink" Target="https://www.supremecourt.gov/opinions/25pdf/25-297_bqm2.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47C47-EF1D-4B02-906B-219155AD8D0F}"/>
              </a:ext>
            </a:extLst>
          </p:cNvPr>
          <p:cNvSpPr>
            <a:spLocks noGrp="1"/>
          </p:cNvSpPr>
          <p:nvPr>
            <p:ph type="ctrTitle"/>
          </p:nvPr>
        </p:nvSpPr>
        <p:spPr>
          <a:xfrm>
            <a:off x="1554480" y="1554480"/>
            <a:ext cx="9052560" cy="2377440"/>
          </a:xfrm>
        </p:spPr>
        <p:txBody>
          <a:bodyPr anchor="t" anchorCtr="0">
            <a:normAutofit/>
          </a:bodyPr>
          <a:lstStyle/>
          <a:p>
            <a:r>
              <a:rPr lang="en-US" dirty="0"/>
              <a:t>Case update 2026</a:t>
            </a:r>
            <a:br>
              <a:rPr lang="en-US" dirty="0"/>
            </a:br>
            <a:endParaRPr lang="en-US" dirty="0"/>
          </a:p>
        </p:txBody>
      </p:sp>
      <p:sp>
        <p:nvSpPr>
          <p:cNvPr id="3" name="Subtitle 2">
            <a:extLst>
              <a:ext uri="{FF2B5EF4-FFF2-40B4-BE49-F238E27FC236}">
                <a16:creationId xmlns:a16="http://schemas.microsoft.com/office/drawing/2014/main" id="{36A0527F-C5FD-4E9B-9F21-5D1FBA31314B}"/>
              </a:ext>
            </a:extLst>
          </p:cNvPr>
          <p:cNvSpPr>
            <a:spLocks noGrp="1"/>
          </p:cNvSpPr>
          <p:nvPr>
            <p:ph type="subTitle" idx="1"/>
          </p:nvPr>
        </p:nvSpPr>
        <p:spPr>
          <a:xfrm>
            <a:off x="1554480" y="4242816"/>
            <a:ext cx="9052560" cy="1188720"/>
          </a:xfrm>
        </p:spPr>
        <p:txBody>
          <a:bodyPr vert="horz" lIns="91440" tIns="45720" rIns="91440" bIns="45720" rtlCol="0" anchor="b" anchorCtr="0">
            <a:normAutofit/>
          </a:bodyPr>
          <a:lstStyle/>
          <a:p>
            <a:r>
              <a:rPr lang="en-US" dirty="0"/>
              <a:t>Tim Brown and Ragan Wright</a:t>
            </a:r>
          </a:p>
        </p:txBody>
      </p:sp>
    </p:spTree>
    <p:extLst>
      <p:ext uri="{BB962C8B-B14F-4D97-AF65-F5344CB8AC3E}">
        <p14:creationId xmlns:p14="http://schemas.microsoft.com/office/powerpoint/2010/main" val="745576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61F7917D-6B35-EF70-C3CB-E1F94C279D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D00ABE-DE32-0EA4-F3AA-F09D7B02B157}"/>
              </a:ext>
            </a:extLst>
          </p:cNvPr>
          <p:cNvSpPr>
            <a:spLocks noGrp="1"/>
          </p:cNvSpPr>
          <p:nvPr>
            <p:ph type="title"/>
          </p:nvPr>
        </p:nvSpPr>
        <p:spPr>
          <a:xfrm>
            <a:off x="1371600" y="685800"/>
            <a:ext cx="3108960" cy="1828800"/>
          </a:xfrm>
          <a:noFill/>
        </p:spPr>
        <p:txBody>
          <a:bodyPr>
            <a:noAutofit/>
          </a:bodyPr>
          <a:lstStyle/>
          <a:p>
            <a:r>
              <a:rPr lang="en-US" cap="none" dirty="0"/>
              <a:t>1983 Excessive Force</a:t>
            </a:r>
          </a:p>
        </p:txBody>
      </p:sp>
      <p:sp>
        <p:nvSpPr>
          <p:cNvPr id="3" name="Content Placeholder 2">
            <a:extLst>
              <a:ext uri="{FF2B5EF4-FFF2-40B4-BE49-F238E27FC236}">
                <a16:creationId xmlns:a16="http://schemas.microsoft.com/office/drawing/2014/main" id="{26EF0756-562A-CC5E-8EC3-AEFD936A28BB}"/>
              </a:ext>
            </a:extLst>
          </p:cNvPr>
          <p:cNvSpPr>
            <a:spLocks noGrp="1"/>
          </p:cNvSpPr>
          <p:nvPr>
            <p:ph idx="1"/>
          </p:nvPr>
        </p:nvSpPr>
        <p:spPr>
          <a:xfrm>
            <a:off x="6309360" y="685800"/>
            <a:ext cx="5212080" cy="5760720"/>
          </a:xfrm>
          <a:noFill/>
        </p:spPr>
        <p:txBody>
          <a:bodyPr>
            <a:normAutofit fontScale="92500"/>
          </a:bodyPr>
          <a:lstStyle/>
          <a:p>
            <a:r>
              <a:rPr lang="en-US" i="1" u="sng" dirty="0">
                <a:hlinkClick r:id="rId2"/>
              </a:rPr>
              <a:t>Zorn v. Linton, </a:t>
            </a:r>
            <a:r>
              <a:rPr lang="en-US" dirty="0">
                <a:hlinkClick r:id="rId2"/>
              </a:rPr>
              <a:t>(25-297, 3/23/26)</a:t>
            </a:r>
            <a:endParaRPr lang="en-US" dirty="0"/>
          </a:p>
          <a:p>
            <a:r>
              <a:rPr lang="en-US" sz="1600" dirty="0"/>
              <a:t>An officer will receive qualified immunity unless they could have “read” the relevant precedent beforehand and known that it proscribed their specific conduct. </a:t>
            </a:r>
            <a:r>
              <a:rPr lang="en-US" sz="1600" i="1" u="sng" dirty="0"/>
              <a:t>San Francisco v. Sheehan</a:t>
            </a:r>
            <a:r>
              <a:rPr lang="en-US" sz="1600" dirty="0"/>
              <a:t>, 575 US 600 (2015)</a:t>
            </a:r>
          </a:p>
          <a:p>
            <a:r>
              <a:rPr lang="en-US" sz="1600" dirty="0"/>
              <a:t>Second Circuit relied on </a:t>
            </a:r>
            <a:r>
              <a:rPr lang="en-US" sz="1600" i="1" u="sng" dirty="0"/>
              <a:t>Amnesty, </a:t>
            </a:r>
            <a:r>
              <a:rPr lang="en-US" sz="1600" dirty="0"/>
              <a:t>but the conduct alleged was not clearly established. </a:t>
            </a:r>
            <a:r>
              <a:rPr lang="en-US" sz="1600" i="1" u="sng" dirty="0"/>
              <a:t>Amnesty </a:t>
            </a:r>
            <a:r>
              <a:rPr lang="en-US" sz="1600" dirty="0"/>
              <a:t>involved a wide range of activities, including a protestor’s head being rammed into a wall, wrist locks where protestors were lifted into the air and thrown on the ground, and there was no warning that force would be used.  In </a:t>
            </a:r>
            <a:r>
              <a:rPr lang="en-US" sz="1600" i="1" u="sng" dirty="0"/>
              <a:t>Amnesty</a:t>
            </a:r>
            <a:r>
              <a:rPr lang="en-US" sz="1600" dirty="0"/>
              <a:t>, the court did not conclude those actions were excessive but only remanded the case because a reasonable jury could find the officers gratuitously inflicted pain.</a:t>
            </a:r>
          </a:p>
          <a:p>
            <a:r>
              <a:rPr lang="en-US" sz="1600" dirty="0"/>
              <a:t>Unlike in </a:t>
            </a:r>
            <a:r>
              <a:rPr lang="en-US" sz="1600" i="1" u="sng" dirty="0"/>
              <a:t>Amnesty</a:t>
            </a:r>
            <a:r>
              <a:rPr lang="en-US" sz="1600" dirty="0"/>
              <a:t>, Zorn warned Linton that if she did not stand up, he would have to use force. </a:t>
            </a:r>
            <a:r>
              <a:rPr lang="en-US" sz="1600" i="1" u="sng" dirty="0"/>
              <a:t>Amnesty</a:t>
            </a:r>
            <a:r>
              <a:rPr lang="en-US" sz="1600" dirty="0"/>
              <a:t> involved a range of activities and never established a clear principle that using a wrist lock technique constituted excessive force.  The case never established which circumstances make the use of force “gratuitous.”</a:t>
            </a:r>
          </a:p>
          <a:p>
            <a:r>
              <a:rPr lang="en-US" sz="1600" dirty="0"/>
              <a:t>Zorn was entitled to qualified immunity because Second Circuit failed to identify a case where an officer taking similar actions was held to violate the Constitution.</a:t>
            </a:r>
          </a:p>
        </p:txBody>
      </p:sp>
    </p:spTree>
    <p:extLst>
      <p:ext uri="{BB962C8B-B14F-4D97-AF65-F5344CB8AC3E}">
        <p14:creationId xmlns:p14="http://schemas.microsoft.com/office/powerpoint/2010/main" val="2751201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D1B7B2FC-B3DF-9A43-A7D4-B985E7290E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FE3539-0D0B-FA7B-4517-4F734A0DB29B}"/>
              </a:ext>
            </a:extLst>
          </p:cNvPr>
          <p:cNvSpPr>
            <a:spLocks noGrp="1"/>
          </p:cNvSpPr>
          <p:nvPr>
            <p:ph type="ctrTitle"/>
          </p:nvPr>
        </p:nvSpPr>
        <p:spPr>
          <a:xfrm>
            <a:off x="1554480" y="2871216"/>
            <a:ext cx="9052560" cy="2523744"/>
          </a:xfrm>
        </p:spPr>
        <p:txBody>
          <a:bodyPr/>
          <a:lstStyle/>
          <a:p>
            <a:r>
              <a:rPr lang="en-US" dirty="0"/>
              <a:t>Missouri Constitution, Article 1, Section 26</a:t>
            </a:r>
          </a:p>
        </p:txBody>
      </p:sp>
      <p:sp>
        <p:nvSpPr>
          <p:cNvPr id="3" name="Subtitle 2">
            <a:extLst>
              <a:ext uri="{FF2B5EF4-FFF2-40B4-BE49-F238E27FC236}">
                <a16:creationId xmlns:a16="http://schemas.microsoft.com/office/drawing/2014/main" id="{4153DEF4-E537-DF17-3866-BE97F8DD0BC2}"/>
              </a:ext>
            </a:extLst>
          </p:cNvPr>
          <p:cNvSpPr>
            <a:spLocks noGrp="1"/>
          </p:cNvSpPr>
          <p:nvPr>
            <p:ph type="subTitle" idx="1"/>
          </p:nvPr>
        </p:nvSpPr>
        <p:spPr>
          <a:xfrm>
            <a:off x="1554480" y="1554480"/>
            <a:ext cx="9052560" cy="1097280"/>
          </a:xfrm>
        </p:spPr>
        <p:txBody>
          <a:bodyPr>
            <a:normAutofit/>
          </a:bodyPr>
          <a:lstStyle/>
          <a:p>
            <a:r>
              <a:rPr lang="en-US" dirty="0"/>
              <a:t>Taking, Inverse Condemnation </a:t>
            </a:r>
          </a:p>
        </p:txBody>
      </p:sp>
    </p:spTree>
    <p:extLst>
      <p:ext uri="{BB962C8B-B14F-4D97-AF65-F5344CB8AC3E}">
        <p14:creationId xmlns:p14="http://schemas.microsoft.com/office/powerpoint/2010/main" val="1490949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584F2051-2426-4006-B994-9231504EA6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2CD22B-7A4C-4150-2838-511502D72416}"/>
              </a:ext>
            </a:extLst>
          </p:cNvPr>
          <p:cNvSpPr>
            <a:spLocks noGrp="1"/>
          </p:cNvSpPr>
          <p:nvPr>
            <p:ph type="title"/>
          </p:nvPr>
        </p:nvSpPr>
        <p:spPr>
          <a:xfrm>
            <a:off x="1371600" y="685800"/>
            <a:ext cx="3730752" cy="1828800"/>
          </a:xfrm>
          <a:noFill/>
        </p:spPr>
        <p:txBody>
          <a:bodyPr>
            <a:noAutofit/>
          </a:bodyPr>
          <a:lstStyle/>
          <a:p>
            <a:r>
              <a:rPr lang="en-US" cap="none" dirty="0"/>
              <a:t>Inverse Condemnation</a:t>
            </a:r>
          </a:p>
        </p:txBody>
      </p:sp>
      <p:sp>
        <p:nvSpPr>
          <p:cNvPr id="3" name="Content Placeholder 2">
            <a:extLst>
              <a:ext uri="{FF2B5EF4-FFF2-40B4-BE49-F238E27FC236}">
                <a16:creationId xmlns:a16="http://schemas.microsoft.com/office/drawing/2014/main" id="{4293A3A5-C4FC-02CC-2115-C2AA037DDC59}"/>
              </a:ext>
            </a:extLst>
          </p:cNvPr>
          <p:cNvSpPr>
            <a:spLocks noGrp="1"/>
          </p:cNvSpPr>
          <p:nvPr>
            <p:ph idx="1"/>
          </p:nvPr>
        </p:nvSpPr>
        <p:spPr>
          <a:xfrm>
            <a:off x="6309360" y="685800"/>
            <a:ext cx="5212080" cy="5760720"/>
          </a:xfrm>
          <a:noFill/>
        </p:spPr>
        <p:txBody>
          <a:bodyPr>
            <a:normAutofit fontScale="92500"/>
          </a:bodyPr>
          <a:lstStyle/>
          <a:p>
            <a:r>
              <a:rPr lang="en-US" i="1" u="sng" dirty="0">
                <a:hlinkClick r:id="rId2"/>
              </a:rPr>
              <a:t>Kipping Farms v Wakenda Levee District, (WD88277, 6/16/26) </a:t>
            </a:r>
            <a:endParaRPr lang="en-US" dirty="0"/>
          </a:p>
          <a:p>
            <a:r>
              <a:rPr lang="en-US" sz="1600" dirty="0"/>
              <a:t>In 2019 a Missouri River flood breached the Cross Levee.  The levee was eventually restored which reduced the cost of crop insurance.  In 2021 the Wakenda District board of supervisors voted to reduce the size of the levee from 8 feet to 4 feet and return the borrowed dirt.  No study or analysis was conducted to support the reduction.  After the reduction in the height, the levee was breached.  Landowner filed an action arguing the levee was illegally and unreasonably lowered and that lowering the levee resulted in the water being diverted onto their property and the flooding constituted and inverse condemnation.</a:t>
            </a:r>
          </a:p>
          <a:p>
            <a:r>
              <a:rPr lang="en-US" sz="1600" dirty="0"/>
              <a:t>Wakenda District filed a motion for summary judgment on the grounds that Missouri law does not permit an inverse condemnation claim when damages were caused by flood surface water events and there existed no cognizable legal theory against the district.     </a:t>
            </a:r>
          </a:p>
          <a:p>
            <a:r>
              <a:rPr lang="en-US" sz="1600" dirty="0"/>
              <a:t>Trial court granted summary judgment in favor of Wakenda.  The landowner could not assert an inverse condemnation claim for natural weather event and the landowner was entitled to injunctive relief.</a:t>
            </a:r>
          </a:p>
          <a:p>
            <a:r>
              <a:rPr lang="en-US" sz="1600" dirty="0"/>
              <a:t>The Western District reversed in part and affirmed.</a:t>
            </a:r>
          </a:p>
        </p:txBody>
      </p:sp>
    </p:spTree>
    <p:extLst>
      <p:ext uri="{BB962C8B-B14F-4D97-AF65-F5344CB8AC3E}">
        <p14:creationId xmlns:p14="http://schemas.microsoft.com/office/powerpoint/2010/main" val="1861761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5C88733F-502F-C591-5638-D79A835557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DA0F90-9E3A-4491-F2C8-13B1EB92D610}"/>
              </a:ext>
            </a:extLst>
          </p:cNvPr>
          <p:cNvSpPr>
            <a:spLocks noGrp="1"/>
          </p:cNvSpPr>
          <p:nvPr>
            <p:ph type="title"/>
          </p:nvPr>
        </p:nvSpPr>
        <p:spPr>
          <a:xfrm>
            <a:off x="1371600" y="685800"/>
            <a:ext cx="3721608" cy="1828800"/>
          </a:xfrm>
          <a:noFill/>
        </p:spPr>
        <p:txBody>
          <a:bodyPr>
            <a:noAutofit/>
          </a:bodyPr>
          <a:lstStyle/>
          <a:p>
            <a:r>
              <a:rPr lang="en-US" cap="none" dirty="0"/>
              <a:t>Inverse Condemnation</a:t>
            </a:r>
          </a:p>
        </p:txBody>
      </p:sp>
      <p:sp>
        <p:nvSpPr>
          <p:cNvPr id="3" name="Content Placeholder 2">
            <a:extLst>
              <a:ext uri="{FF2B5EF4-FFF2-40B4-BE49-F238E27FC236}">
                <a16:creationId xmlns:a16="http://schemas.microsoft.com/office/drawing/2014/main" id="{EA4F2AB7-82EE-24CA-F076-6ED28CCE4093}"/>
              </a:ext>
            </a:extLst>
          </p:cNvPr>
          <p:cNvSpPr>
            <a:spLocks noGrp="1"/>
          </p:cNvSpPr>
          <p:nvPr>
            <p:ph idx="1"/>
          </p:nvPr>
        </p:nvSpPr>
        <p:spPr>
          <a:xfrm>
            <a:off x="6309360" y="334297"/>
            <a:ext cx="5212080" cy="6331974"/>
          </a:xfrm>
          <a:noFill/>
        </p:spPr>
        <p:txBody>
          <a:bodyPr>
            <a:noAutofit/>
          </a:bodyPr>
          <a:lstStyle/>
          <a:p>
            <a:r>
              <a:rPr lang="en-US" sz="1200" i="1" u="sng" dirty="0">
                <a:hlinkClick r:id="rId2"/>
              </a:rPr>
              <a:t>Kipping Farms v Wakenda Levee District, (WD88277, 6/16/26) </a:t>
            </a:r>
            <a:endParaRPr lang="en-US" sz="1200" dirty="0"/>
          </a:p>
          <a:p>
            <a:r>
              <a:rPr lang="en-US" sz="1200" dirty="0"/>
              <a:t>Article I, Section 26 Missouri Constitution provides “private property shall not be taken or damaged for public use without just compensation.”  Under </a:t>
            </a:r>
            <a:r>
              <a:rPr lang="en-US" sz="1200" i="1" u="sng" dirty="0"/>
              <a:t>Rader v City of Columbia </a:t>
            </a:r>
            <a:r>
              <a:rPr lang="en-US" sz="1200" dirty="0"/>
              <a:t>“this concept encompasses inverse takings, where the government takes or damages land, sometimes unintentionally, without going through an official process.”  Rader v. City of Columbia 307 S.W.3d 243 (Mo. App. 2010)</a:t>
            </a:r>
          </a:p>
          <a:p>
            <a:r>
              <a:rPr lang="en-US" sz="1200" dirty="0"/>
              <a:t>“Inverse condemnation is the exclusive remedy when private property is damaged by a nuisance operated by and entity having the power of eminent domain.”</a:t>
            </a:r>
          </a:p>
          <a:p>
            <a:r>
              <a:rPr lang="en-US" sz="1200" dirty="0"/>
              <a:t>Wakenda District filed a motion for summary judgment on the grounds that Missouri law does not permit an inverse condemnation claim when damages were caused by flood surface water events and there existed no cognizable legal theory against the district.     </a:t>
            </a:r>
          </a:p>
          <a:p>
            <a:r>
              <a:rPr lang="en-US" sz="1200" dirty="0"/>
              <a:t>When as a result of a public works project, private property is damaged by an unreasonable diversion of surface waters whether by design or mistake the owner may bring an action for inverse condemnation.  </a:t>
            </a:r>
            <a:r>
              <a:rPr lang="en-US" sz="1200" i="1" u="sng" dirty="0"/>
              <a:t>Heins v, Mo Highway and Transp. Comm’n</a:t>
            </a:r>
            <a:r>
              <a:rPr lang="en-US" sz="1200" dirty="0"/>
              <a:t>, 263 S.W.3d 603 (Mo. Banc 2008).</a:t>
            </a:r>
          </a:p>
          <a:p>
            <a:r>
              <a:rPr lang="en-US" sz="1200" dirty="0"/>
              <a:t>Elements 1) notice by the complaining landowner; 2) public entity’s unreasonable operation in spite of notice; (3) injury, (4) damage, (5)causation.</a:t>
            </a:r>
          </a:p>
          <a:p>
            <a:r>
              <a:rPr lang="en-US" sz="1200" dirty="0"/>
              <a:t>Plaintiffs showed lowering the height was an unreasonable diversion which directly caused or contributed to damage.</a:t>
            </a:r>
          </a:p>
          <a:p>
            <a:r>
              <a:rPr lang="en-US" sz="1200" dirty="0"/>
              <a:t>Section 245.110 provides a statutory remedy and procedure rendering an injunction inappropriate </a:t>
            </a:r>
          </a:p>
        </p:txBody>
      </p:sp>
    </p:spTree>
    <p:extLst>
      <p:ext uri="{BB962C8B-B14F-4D97-AF65-F5344CB8AC3E}">
        <p14:creationId xmlns:p14="http://schemas.microsoft.com/office/powerpoint/2010/main" val="8517279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469B7B44-348A-BEEB-13CC-0062577E49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24C8F9-BF43-E39D-58E6-50C76DCEFAA7}"/>
              </a:ext>
            </a:extLst>
          </p:cNvPr>
          <p:cNvSpPr>
            <a:spLocks noGrp="1"/>
          </p:cNvSpPr>
          <p:nvPr>
            <p:ph type="ctrTitle"/>
          </p:nvPr>
        </p:nvSpPr>
        <p:spPr>
          <a:xfrm>
            <a:off x="1554480" y="2871216"/>
            <a:ext cx="9052560" cy="2523744"/>
          </a:xfrm>
        </p:spPr>
        <p:txBody>
          <a:bodyPr/>
          <a:lstStyle/>
          <a:p>
            <a:r>
              <a:rPr lang="en-US" dirty="0"/>
              <a:t>Fourth Amendment, Fourteenth Amendment </a:t>
            </a:r>
          </a:p>
        </p:txBody>
      </p:sp>
      <p:sp>
        <p:nvSpPr>
          <p:cNvPr id="3" name="Subtitle 2">
            <a:extLst>
              <a:ext uri="{FF2B5EF4-FFF2-40B4-BE49-F238E27FC236}">
                <a16:creationId xmlns:a16="http://schemas.microsoft.com/office/drawing/2014/main" id="{FCDD9B19-88A8-E033-5F6E-2123FDC4D0F9}"/>
              </a:ext>
            </a:extLst>
          </p:cNvPr>
          <p:cNvSpPr>
            <a:spLocks noGrp="1"/>
          </p:cNvSpPr>
          <p:nvPr>
            <p:ph type="subTitle" idx="1"/>
          </p:nvPr>
        </p:nvSpPr>
        <p:spPr>
          <a:xfrm>
            <a:off x="1554480" y="1554480"/>
            <a:ext cx="9052560" cy="1097280"/>
          </a:xfrm>
        </p:spPr>
        <p:txBody>
          <a:bodyPr>
            <a:normAutofit/>
          </a:bodyPr>
          <a:lstStyle/>
          <a:p>
            <a:r>
              <a:rPr lang="en-US" dirty="0"/>
              <a:t>Towing Cars On Private Property</a:t>
            </a:r>
          </a:p>
        </p:txBody>
      </p:sp>
    </p:spTree>
    <p:extLst>
      <p:ext uri="{BB962C8B-B14F-4D97-AF65-F5344CB8AC3E}">
        <p14:creationId xmlns:p14="http://schemas.microsoft.com/office/powerpoint/2010/main" val="37968539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1218850D-1E4E-10FC-DB85-A7BDE517CA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120968-E868-CBE1-02FA-E8F1FE87C95C}"/>
              </a:ext>
            </a:extLst>
          </p:cNvPr>
          <p:cNvSpPr>
            <a:spLocks noGrp="1"/>
          </p:cNvSpPr>
          <p:nvPr>
            <p:ph type="title"/>
          </p:nvPr>
        </p:nvSpPr>
        <p:spPr>
          <a:xfrm>
            <a:off x="1371600" y="685800"/>
            <a:ext cx="3108960" cy="1828800"/>
          </a:xfrm>
          <a:noFill/>
        </p:spPr>
        <p:txBody>
          <a:bodyPr>
            <a:noAutofit/>
          </a:bodyPr>
          <a:lstStyle/>
          <a:p>
            <a:r>
              <a:rPr lang="en-US" cap="none" dirty="0"/>
              <a:t>Towing Settlement</a:t>
            </a:r>
          </a:p>
        </p:txBody>
      </p:sp>
      <p:sp>
        <p:nvSpPr>
          <p:cNvPr id="3" name="Content Placeholder 2">
            <a:extLst>
              <a:ext uri="{FF2B5EF4-FFF2-40B4-BE49-F238E27FC236}">
                <a16:creationId xmlns:a16="http://schemas.microsoft.com/office/drawing/2014/main" id="{7723755D-7976-03A7-3EBF-389A49212923}"/>
              </a:ext>
            </a:extLst>
          </p:cNvPr>
          <p:cNvSpPr>
            <a:spLocks noGrp="1"/>
          </p:cNvSpPr>
          <p:nvPr>
            <p:ph idx="1"/>
          </p:nvPr>
        </p:nvSpPr>
        <p:spPr>
          <a:xfrm>
            <a:off x="6309360" y="685800"/>
            <a:ext cx="5212080" cy="5760720"/>
          </a:xfrm>
          <a:noFill/>
        </p:spPr>
        <p:txBody>
          <a:bodyPr>
            <a:normAutofit/>
          </a:bodyPr>
          <a:lstStyle/>
          <a:p>
            <a:r>
              <a:rPr lang="en-US" i="1" u="sng" dirty="0">
                <a:hlinkClick r:id="rId2"/>
              </a:rPr>
              <a:t>Reise v City of Calverton Park; Case No. 4:23-cv-01335-SEP </a:t>
            </a:r>
            <a:endParaRPr lang="en-US" dirty="0"/>
          </a:p>
          <a:p>
            <a:r>
              <a:rPr lang="en-US" sz="1600" dirty="0"/>
              <a:t>Class action suit: City was towing vehicles from private property when the vehicle lacked current registration or license plate, even when vehicles did not present a safety and health concern.  </a:t>
            </a:r>
          </a:p>
          <a:p>
            <a:r>
              <a:rPr lang="en-US" sz="1600" dirty="0"/>
              <a:t>City was towing vehicles without notice or opportunity to be heard from private property.  Special Tax Bills assessed by the city following the towing were excessive and irrational and bore no relationship to any expense. </a:t>
            </a:r>
          </a:p>
          <a:p>
            <a:r>
              <a:rPr lang="en-US" sz="1600" dirty="0"/>
              <a:t>Agreement to settle without admission of liability.    </a:t>
            </a:r>
          </a:p>
          <a:p>
            <a:r>
              <a:rPr lang="en-US" sz="1600" dirty="0"/>
              <a:t>Removed language in city code: “or which vehicle or automobile is not properly licensed and registered with a current license plate displayed on the vehicle and with a proper current vehicle registration in possession of the person in charge of the property upon which the vehicle or automobile is located,”</a:t>
            </a:r>
          </a:p>
          <a:p>
            <a:r>
              <a:rPr lang="en-US" sz="1600" dirty="0"/>
              <a:t>Limit special tax bill to $200.00</a:t>
            </a:r>
          </a:p>
        </p:txBody>
      </p:sp>
    </p:spTree>
    <p:extLst>
      <p:ext uri="{BB962C8B-B14F-4D97-AF65-F5344CB8AC3E}">
        <p14:creationId xmlns:p14="http://schemas.microsoft.com/office/powerpoint/2010/main" val="26902467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79E86B12-71FA-737B-E6FD-0E3C04B089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2DDE97-54E7-2BDD-EC2E-02289C66AF98}"/>
              </a:ext>
            </a:extLst>
          </p:cNvPr>
          <p:cNvSpPr>
            <a:spLocks noGrp="1"/>
          </p:cNvSpPr>
          <p:nvPr>
            <p:ph type="ctrTitle"/>
          </p:nvPr>
        </p:nvSpPr>
        <p:spPr>
          <a:xfrm>
            <a:off x="1554480" y="2871216"/>
            <a:ext cx="9052560" cy="2523744"/>
          </a:xfrm>
        </p:spPr>
        <p:txBody>
          <a:bodyPr/>
          <a:lstStyle/>
          <a:p>
            <a:r>
              <a:rPr lang="en-US" dirty="0"/>
              <a:t>Sunshine Request</a:t>
            </a:r>
          </a:p>
        </p:txBody>
      </p:sp>
      <p:sp>
        <p:nvSpPr>
          <p:cNvPr id="3" name="Subtitle 2">
            <a:extLst>
              <a:ext uri="{FF2B5EF4-FFF2-40B4-BE49-F238E27FC236}">
                <a16:creationId xmlns:a16="http://schemas.microsoft.com/office/drawing/2014/main" id="{BB63F25B-3F07-E176-3547-E08D6A79BB92}"/>
              </a:ext>
            </a:extLst>
          </p:cNvPr>
          <p:cNvSpPr>
            <a:spLocks noGrp="1"/>
          </p:cNvSpPr>
          <p:nvPr>
            <p:ph type="subTitle" idx="1"/>
          </p:nvPr>
        </p:nvSpPr>
        <p:spPr>
          <a:xfrm>
            <a:off x="1554480" y="1554480"/>
            <a:ext cx="9052560" cy="1097280"/>
          </a:xfrm>
        </p:spPr>
        <p:txBody>
          <a:bodyPr>
            <a:normAutofit/>
          </a:bodyPr>
          <a:lstStyle/>
          <a:p>
            <a:r>
              <a:rPr lang="en-US" dirty="0"/>
              <a:t>Attorney Fees</a:t>
            </a:r>
          </a:p>
        </p:txBody>
      </p:sp>
    </p:spTree>
    <p:extLst>
      <p:ext uri="{BB962C8B-B14F-4D97-AF65-F5344CB8AC3E}">
        <p14:creationId xmlns:p14="http://schemas.microsoft.com/office/powerpoint/2010/main" val="9622947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59A2773D-2159-A501-26DB-CE7C6F28DD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DDBF3F-AE17-A4F7-FAE8-982244C9B38C}"/>
              </a:ext>
            </a:extLst>
          </p:cNvPr>
          <p:cNvSpPr>
            <a:spLocks noGrp="1"/>
          </p:cNvSpPr>
          <p:nvPr>
            <p:ph type="title"/>
          </p:nvPr>
        </p:nvSpPr>
        <p:spPr>
          <a:xfrm>
            <a:off x="1371600" y="685800"/>
            <a:ext cx="3758184" cy="1828800"/>
          </a:xfrm>
          <a:noFill/>
        </p:spPr>
        <p:txBody>
          <a:bodyPr>
            <a:noAutofit/>
          </a:bodyPr>
          <a:lstStyle/>
          <a:p>
            <a:r>
              <a:rPr lang="en-US" cap="none" dirty="0"/>
              <a:t>Sunshine Request Attorney Fees</a:t>
            </a:r>
          </a:p>
        </p:txBody>
      </p:sp>
      <p:sp>
        <p:nvSpPr>
          <p:cNvPr id="3" name="Content Placeholder 2">
            <a:extLst>
              <a:ext uri="{FF2B5EF4-FFF2-40B4-BE49-F238E27FC236}">
                <a16:creationId xmlns:a16="http://schemas.microsoft.com/office/drawing/2014/main" id="{C009A9C9-C77C-356F-B19B-3B7CDF03848F}"/>
              </a:ext>
            </a:extLst>
          </p:cNvPr>
          <p:cNvSpPr>
            <a:spLocks noGrp="1"/>
          </p:cNvSpPr>
          <p:nvPr>
            <p:ph idx="1"/>
          </p:nvPr>
        </p:nvSpPr>
        <p:spPr>
          <a:xfrm>
            <a:off x="6309360" y="685800"/>
            <a:ext cx="5212080" cy="5760720"/>
          </a:xfrm>
          <a:noFill/>
        </p:spPr>
        <p:txBody>
          <a:bodyPr>
            <a:normAutofit fontScale="92500" lnSpcReduction="20000"/>
          </a:bodyPr>
          <a:lstStyle/>
          <a:p>
            <a:r>
              <a:rPr lang="en-US" i="1" u="sng" dirty="0">
                <a:hlinkClick r:id="rId2"/>
              </a:rPr>
              <a:t>City of Vienna v Sheriff Harold Heitman, </a:t>
            </a:r>
            <a:r>
              <a:rPr lang="en-US" dirty="0">
                <a:hlinkClick r:id="rId2"/>
              </a:rPr>
              <a:t>SD39019, 5/29/26</a:t>
            </a:r>
            <a:endParaRPr lang="en-US" dirty="0"/>
          </a:p>
          <a:p>
            <a:r>
              <a:rPr lang="en-US" sz="1600" dirty="0"/>
              <a:t>Sheriff Heitman sought public records in possession of Vienna Police Department pursuant to Section 610.023 </a:t>
            </a:r>
            <a:r>
              <a:rPr lang="en-US" sz="1600" dirty="0" err="1"/>
              <a:t>RSMo</a:t>
            </a:r>
            <a:r>
              <a:rPr lang="en-US" sz="1600" dirty="0"/>
              <a:t>. pertaining to any alleged inappropriate or criminal activity of Sheriff or any employee of his office in the past 7 years.</a:t>
            </a:r>
          </a:p>
          <a:p>
            <a:r>
              <a:rPr lang="en-US" sz="1600" dirty="0"/>
              <a:t>Vienna filed a petition for declaratory judgment seeking determination of the extent to which the records sought were open or closed and whether he was entitled to records.</a:t>
            </a:r>
          </a:p>
          <a:p>
            <a:r>
              <a:rPr lang="en-US" sz="1600" dirty="0"/>
              <a:t>The court entered order that the “records are closed, the interest of the public warrant declaring them to be open and documents to be provided to Sheriff Heitman.”  The court then subsequently after parties agreeing ordered Vienna to pay attorney fees and costs to Sheriff Heitman in the amount of $12,478.40.</a:t>
            </a:r>
          </a:p>
          <a:p>
            <a:r>
              <a:rPr lang="en-US" sz="1600" dirty="0"/>
              <a:t>The Sheriff filed an application for show cause several months after the court order alleging that the attorney fees and cost had not been paid and he had not been provided all of the reports.  Vienna submitted receipt showing payment of attorney fees.</a:t>
            </a:r>
          </a:p>
          <a:p>
            <a:r>
              <a:rPr lang="en-US" sz="1600" dirty="0"/>
              <a:t>The trial court held a hearing and did not find sufficient evidence to determine Vienna acted willfully, purposefully, and knowingly and denied a request for additional attorney fees.  </a:t>
            </a:r>
          </a:p>
          <a:p>
            <a:r>
              <a:rPr lang="en-US" sz="1600" dirty="0"/>
              <a:t>Southern District affirmed.</a:t>
            </a:r>
          </a:p>
        </p:txBody>
      </p:sp>
    </p:spTree>
    <p:extLst>
      <p:ext uri="{BB962C8B-B14F-4D97-AF65-F5344CB8AC3E}">
        <p14:creationId xmlns:p14="http://schemas.microsoft.com/office/powerpoint/2010/main" val="23686232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B6A8FD7F-2034-C9AE-F718-71086773D8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63675F-C2A6-7245-1BC3-04D5FAFA152A}"/>
              </a:ext>
            </a:extLst>
          </p:cNvPr>
          <p:cNvSpPr>
            <a:spLocks noGrp="1"/>
          </p:cNvSpPr>
          <p:nvPr>
            <p:ph type="title"/>
          </p:nvPr>
        </p:nvSpPr>
        <p:spPr>
          <a:xfrm>
            <a:off x="1371600" y="685800"/>
            <a:ext cx="3758184" cy="1828800"/>
          </a:xfrm>
          <a:noFill/>
        </p:spPr>
        <p:txBody>
          <a:bodyPr>
            <a:noAutofit/>
          </a:bodyPr>
          <a:lstStyle/>
          <a:p>
            <a:r>
              <a:rPr lang="en-US" cap="none" dirty="0"/>
              <a:t>Sunshine Request Attorney Fees</a:t>
            </a:r>
          </a:p>
        </p:txBody>
      </p:sp>
      <p:sp>
        <p:nvSpPr>
          <p:cNvPr id="3" name="Content Placeholder 2">
            <a:extLst>
              <a:ext uri="{FF2B5EF4-FFF2-40B4-BE49-F238E27FC236}">
                <a16:creationId xmlns:a16="http://schemas.microsoft.com/office/drawing/2014/main" id="{4850F490-335D-79D4-6E89-36C0FA712125}"/>
              </a:ext>
            </a:extLst>
          </p:cNvPr>
          <p:cNvSpPr>
            <a:spLocks noGrp="1"/>
          </p:cNvSpPr>
          <p:nvPr>
            <p:ph idx="1"/>
          </p:nvPr>
        </p:nvSpPr>
        <p:spPr>
          <a:xfrm>
            <a:off x="6309360" y="685800"/>
            <a:ext cx="5212080" cy="5760720"/>
          </a:xfrm>
          <a:noFill/>
        </p:spPr>
        <p:txBody>
          <a:bodyPr>
            <a:normAutofit/>
          </a:bodyPr>
          <a:lstStyle/>
          <a:p>
            <a:r>
              <a:rPr lang="en-US" i="1" u="sng" dirty="0">
                <a:hlinkClick r:id="rId2"/>
              </a:rPr>
              <a:t>City of Vienna v Sheriff Harold Heitman, </a:t>
            </a:r>
            <a:r>
              <a:rPr lang="en-US" dirty="0">
                <a:hlinkClick r:id="rId2"/>
              </a:rPr>
              <a:t>SD39019, 5/29/26</a:t>
            </a:r>
            <a:endParaRPr lang="en-US" dirty="0"/>
          </a:p>
          <a:p>
            <a:r>
              <a:rPr lang="en-US" dirty="0"/>
              <a:t>Sheriff was only entitled to an award of fees and costs upon showing a knowing or purposeful violation.  The record did not support a finding of knowing and purposeful.  The Vienna Chief of Police provided there was confusion about which documents had been previously disclosed, and the omission was an oversight which was corrected.</a:t>
            </a:r>
          </a:p>
          <a:p>
            <a:endParaRPr lang="en-US" dirty="0"/>
          </a:p>
        </p:txBody>
      </p:sp>
    </p:spTree>
    <p:extLst>
      <p:ext uri="{BB962C8B-B14F-4D97-AF65-F5344CB8AC3E}">
        <p14:creationId xmlns:p14="http://schemas.microsoft.com/office/powerpoint/2010/main" val="4043093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FEDF6739-B66C-F547-3DDA-C76F360B10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CD3ACB-135B-DB89-3D1E-1D700C89C1FA}"/>
              </a:ext>
            </a:extLst>
          </p:cNvPr>
          <p:cNvSpPr>
            <a:spLocks noGrp="1"/>
          </p:cNvSpPr>
          <p:nvPr>
            <p:ph type="ctrTitle"/>
          </p:nvPr>
        </p:nvSpPr>
        <p:spPr>
          <a:xfrm>
            <a:off x="1554480" y="2871216"/>
            <a:ext cx="9052560" cy="2523744"/>
          </a:xfrm>
        </p:spPr>
        <p:txBody>
          <a:bodyPr/>
          <a:lstStyle/>
          <a:p>
            <a:r>
              <a:rPr lang="en-US" dirty="0"/>
              <a:t>First Amendment</a:t>
            </a:r>
          </a:p>
        </p:txBody>
      </p:sp>
      <p:sp>
        <p:nvSpPr>
          <p:cNvPr id="3" name="Subtitle 2">
            <a:extLst>
              <a:ext uri="{FF2B5EF4-FFF2-40B4-BE49-F238E27FC236}">
                <a16:creationId xmlns:a16="http://schemas.microsoft.com/office/drawing/2014/main" id="{0C784B4E-3297-B02C-E07A-EEC06DDEE17C}"/>
              </a:ext>
            </a:extLst>
          </p:cNvPr>
          <p:cNvSpPr>
            <a:spLocks noGrp="1"/>
          </p:cNvSpPr>
          <p:nvPr>
            <p:ph type="subTitle" idx="1"/>
          </p:nvPr>
        </p:nvSpPr>
        <p:spPr>
          <a:xfrm>
            <a:off x="1554480" y="1554480"/>
            <a:ext cx="9052560" cy="1097280"/>
          </a:xfrm>
        </p:spPr>
        <p:txBody>
          <a:bodyPr>
            <a:normAutofit/>
          </a:bodyPr>
          <a:lstStyle/>
          <a:p>
            <a:r>
              <a:rPr lang="en-US" dirty="0"/>
              <a:t>Facebook Post Protected Speech</a:t>
            </a:r>
          </a:p>
        </p:txBody>
      </p:sp>
    </p:spTree>
    <p:extLst>
      <p:ext uri="{BB962C8B-B14F-4D97-AF65-F5344CB8AC3E}">
        <p14:creationId xmlns:p14="http://schemas.microsoft.com/office/powerpoint/2010/main" val="167299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22DD6-F512-26F3-A86D-DF4AF2256ED0}"/>
              </a:ext>
            </a:extLst>
          </p:cNvPr>
          <p:cNvSpPr>
            <a:spLocks noGrp="1"/>
          </p:cNvSpPr>
          <p:nvPr>
            <p:ph type="ctrTitle"/>
          </p:nvPr>
        </p:nvSpPr>
        <p:spPr>
          <a:xfrm>
            <a:off x="1554480" y="2871216"/>
            <a:ext cx="9052560" cy="2523744"/>
          </a:xfrm>
        </p:spPr>
        <p:txBody>
          <a:bodyPr/>
          <a:lstStyle/>
          <a:p>
            <a:r>
              <a:rPr lang="en-US" dirty="0"/>
              <a:t>Fourth Amendment</a:t>
            </a:r>
          </a:p>
        </p:txBody>
      </p:sp>
      <p:sp>
        <p:nvSpPr>
          <p:cNvPr id="3" name="Subtitle 2">
            <a:extLst>
              <a:ext uri="{FF2B5EF4-FFF2-40B4-BE49-F238E27FC236}">
                <a16:creationId xmlns:a16="http://schemas.microsoft.com/office/drawing/2014/main" id="{1668B0FA-B731-5A4B-D795-1F3C45DC9C54}"/>
              </a:ext>
            </a:extLst>
          </p:cNvPr>
          <p:cNvSpPr>
            <a:spLocks noGrp="1"/>
          </p:cNvSpPr>
          <p:nvPr>
            <p:ph type="subTitle" idx="1"/>
          </p:nvPr>
        </p:nvSpPr>
        <p:spPr>
          <a:xfrm>
            <a:off x="1554480" y="1554480"/>
            <a:ext cx="9052560" cy="1097280"/>
          </a:xfrm>
        </p:spPr>
        <p:txBody>
          <a:bodyPr>
            <a:normAutofit/>
          </a:bodyPr>
          <a:lstStyle/>
          <a:p>
            <a:r>
              <a:rPr lang="en-US" dirty="0"/>
              <a:t>Reasonable Suspicion, Suppression </a:t>
            </a:r>
          </a:p>
        </p:txBody>
      </p:sp>
    </p:spTree>
    <p:extLst>
      <p:ext uri="{BB962C8B-B14F-4D97-AF65-F5344CB8AC3E}">
        <p14:creationId xmlns:p14="http://schemas.microsoft.com/office/powerpoint/2010/main" val="20786758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D14D342F-9CBB-D274-E1CD-A96B9C42FC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50F2C3-404F-D61E-C2E8-66D6191AFCC9}"/>
              </a:ext>
            </a:extLst>
          </p:cNvPr>
          <p:cNvSpPr>
            <a:spLocks noGrp="1"/>
          </p:cNvSpPr>
          <p:nvPr>
            <p:ph type="title"/>
          </p:nvPr>
        </p:nvSpPr>
        <p:spPr>
          <a:xfrm>
            <a:off x="1371599" y="685800"/>
            <a:ext cx="3998563" cy="2189136"/>
          </a:xfrm>
          <a:noFill/>
        </p:spPr>
        <p:txBody>
          <a:bodyPr>
            <a:noAutofit/>
          </a:bodyPr>
          <a:lstStyle/>
          <a:p>
            <a:r>
              <a:rPr lang="en-US" cap="none" dirty="0"/>
              <a:t>Charlie Kirk Posts</a:t>
            </a:r>
            <a:br>
              <a:rPr lang="en-US" cap="none" dirty="0"/>
            </a:br>
            <a:r>
              <a:rPr lang="en-US" cap="none" dirty="0"/>
              <a:t>(cautionary tales for upcoming elections)</a:t>
            </a:r>
            <a:br>
              <a:rPr lang="en-US" cap="none" dirty="0"/>
            </a:br>
            <a:endParaRPr lang="en-US" cap="none" dirty="0"/>
          </a:p>
        </p:txBody>
      </p:sp>
      <p:sp>
        <p:nvSpPr>
          <p:cNvPr id="3" name="Content Placeholder 2">
            <a:extLst>
              <a:ext uri="{FF2B5EF4-FFF2-40B4-BE49-F238E27FC236}">
                <a16:creationId xmlns:a16="http://schemas.microsoft.com/office/drawing/2014/main" id="{FC631CF0-F1A9-CD30-7E83-6869218CC4C4}"/>
              </a:ext>
            </a:extLst>
          </p:cNvPr>
          <p:cNvSpPr>
            <a:spLocks noGrp="1"/>
          </p:cNvSpPr>
          <p:nvPr>
            <p:ph idx="1"/>
          </p:nvPr>
        </p:nvSpPr>
        <p:spPr>
          <a:xfrm>
            <a:off x="6309360" y="685800"/>
            <a:ext cx="5212080" cy="5760720"/>
          </a:xfrm>
          <a:noFill/>
        </p:spPr>
        <p:txBody>
          <a:bodyPr>
            <a:normAutofit fontScale="85000" lnSpcReduction="20000"/>
          </a:bodyPr>
          <a:lstStyle/>
          <a:p>
            <a:pPr marL="0" indent="0">
              <a:buNone/>
            </a:pPr>
            <a:r>
              <a:rPr lang="en-US" i="1" u="sng" dirty="0"/>
              <a:t>Bushart v. Perry County </a:t>
            </a:r>
            <a:r>
              <a:rPr lang="en-US" dirty="0"/>
              <a:t>(See Missouri Lawyers Weekly) </a:t>
            </a:r>
          </a:p>
          <a:p>
            <a:r>
              <a:rPr lang="en-US" dirty="0"/>
              <a:t>A retired Tennessee police officer spent five weeks in jail after posting an anti-Trump Facebook meme.  He was awarded $835,000 in a settlement.</a:t>
            </a:r>
          </a:p>
          <a:p>
            <a:r>
              <a:rPr lang="en-US" dirty="0"/>
              <a:t>After the killing of conservative activist Charlie Kirk, Larry Bushart shared a meme that quoted Trump saying after a school shooting “we have to get over it.”</a:t>
            </a:r>
          </a:p>
          <a:p>
            <a:r>
              <a:rPr lang="en-US" dirty="0"/>
              <a:t>Perry County officials claimed they believed it was a threat to their local high school.</a:t>
            </a:r>
          </a:p>
          <a:p>
            <a:r>
              <a:rPr lang="en-US" dirty="0"/>
              <a:t>Coincides with several other settlements.</a:t>
            </a:r>
          </a:p>
          <a:p>
            <a:r>
              <a:rPr lang="en-US" dirty="0"/>
              <a:t>Biologist in Florida with Florida Fish and Wildlife Conservation Commission awarded $485,000.</a:t>
            </a:r>
          </a:p>
          <a:p>
            <a:r>
              <a:rPr lang="en-US" dirty="0"/>
              <a:t>Public Defender in Iowa awarded $125,000 in settlement. </a:t>
            </a:r>
          </a:p>
          <a:p>
            <a:r>
              <a:rPr lang="en-US" dirty="0"/>
              <a:t>Teacher in Iowa was awarded $145,000 in settlement.</a:t>
            </a:r>
          </a:p>
          <a:p>
            <a:r>
              <a:rPr lang="en-US" dirty="0"/>
              <a:t>Tenured Professor in Tennessee awarded $500,000 in settlement.</a:t>
            </a:r>
          </a:p>
          <a:p>
            <a:r>
              <a:rPr lang="en-US" dirty="0"/>
              <a:t>Does your city have a plan in place to handle complaints about an employee’s public posting on a public issue?   </a:t>
            </a:r>
          </a:p>
          <a:p>
            <a:endParaRPr lang="en-US" dirty="0"/>
          </a:p>
        </p:txBody>
      </p:sp>
    </p:spTree>
    <p:extLst>
      <p:ext uri="{BB962C8B-B14F-4D97-AF65-F5344CB8AC3E}">
        <p14:creationId xmlns:p14="http://schemas.microsoft.com/office/powerpoint/2010/main" val="34309787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D0AC0B41-757B-A09A-5599-BD41511605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2CD0F6-D748-65F9-E1D8-EEC0B794677C}"/>
              </a:ext>
            </a:extLst>
          </p:cNvPr>
          <p:cNvSpPr>
            <a:spLocks noGrp="1"/>
          </p:cNvSpPr>
          <p:nvPr>
            <p:ph type="ctrTitle"/>
          </p:nvPr>
        </p:nvSpPr>
        <p:spPr>
          <a:xfrm>
            <a:off x="1554480" y="2871216"/>
            <a:ext cx="9052560" cy="2523744"/>
          </a:xfrm>
        </p:spPr>
        <p:txBody>
          <a:bodyPr/>
          <a:lstStyle/>
          <a:p>
            <a:r>
              <a:rPr lang="en-US" dirty="0"/>
              <a:t>Fourth Amendment</a:t>
            </a:r>
          </a:p>
        </p:txBody>
      </p:sp>
      <p:sp>
        <p:nvSpPr>
          <p:cNvPr id="3" name="Subtitle 2">
            <a:extLst>
              <a:ext uri="{FF2B5EF4-FFF2-40B4-BE49-F238E27FC236}">
                <a16:creationId xmlns:a16="http://schemas.microsoft.com/office/drawing/2014/main" id="{356ACB38-3C36-7432-1259-5D149E50A9A3}"/>
              </a:ext>
            </a:extLst>
          </p:cNvPr>
          <p:cNvSpPr>
            <a:spLocks noGrp="1"/>
          </p:cNvSpPr>
          <p:nvPr>
            <p:ph type="subTitle" idx="1"/>
          </p:nvPr>
        </p:nvSpPr>
        <p:spPr>
          <a:xfrm>
            <a:off x="1554480" y="1554480"/>
            <a:ext cx="9052560" cy="1097280"/>
          </a:xfrm>
        </p:spPr>
        <p:txBody>
          <a:bodyPr>
            <a:normAutofit/>
          </a:bodyPr>
          <a:lstStyle/>
          <a:p>
            <a:r>
              <a:rPr lang="en-US" dirty="0"/>
              <a:t>Warrantless Search </a:t>
            </a:r>
          </a:p>
        </p:txBody>
      </p:sp>
    </p:spTree>
    <p:extLst>
      <p:ext uri="{BB962C8B-B14F-4D97-AF65-F5344CB8AC3E}">
        <p14:creationId xmlns:p14="http://schemas.microsoft.com/office/powerpoint/2010/main" val="9156876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8B743009-11F7-8DF3-0BBD-903AB49DAA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A9AAC0-F8A9-3E63-9412-C04BBD086527}"/>
              </a:ext>
            </a:extLst>
          </p:cNvPr>
          <p:cNvSpPr>
            <a:spLocks noGrp="1"/>
          </p:cNvSpPr>
          <p:nvPr>
            <p:ph type="title"/>
          </p:nvPr>
        </p:nvSpPr>
        <p:spPr>
          <a:xfrm>
            <a:off x="1371599" y="685800"/>
            <a:ext cx="3998563" cy="2189136"/>
          </a:xfrm>
          <a:noFill/>
        </p:spPr>
        <p:txBody>
          <a:bodyPr>
            <a:noAutofit/>
          </a:bodyPr>
          <a:lstStyle/>
          <a:p>
            <a:r>
              <a:rPr lang="en-US" cap="none" dirty="0"/>
              <a:t>Emergency Exception</a:t>
            </a:r>
            <a:br>
              <a:rPr lang="en-US" cap="none" dirty="0"/>
            </a:br>
            <a:endParaRPr lang="en-US" cap="none" dirty="0"/>
          </a:p>
        </p:txBody>
      </p:sp>
      <p:sp>
        <p:nvSpPr>
          <p:cNvPr id="3" name="Content Placeholder 2">
            <a:extLst>
              <a:ext uri="{FF2B5EF4-FFF2-40B4-BE49-F238E27FC236}">
                <a16:creationId xmlns:a16="http://schemas.microsoft.com/office/drawing/2014/main" id="{3BE32E33-93A6-89AE-CBC8-CFE36F9BC5DD}"/>
              </a:ext>
            </a:extLst>
          </p:cNvPr>
          <p:cNvSpPr>
            <a:spLocks noGrp="1"/>
          </p:cNvSpPr>
          <p:nvPr>
            <p:ph idx="1"/>
          </p:nvPr>
        </p:nvSpPr>
        <p:spPr>
          <a:xfrm>
            <a:off x="6309360" y="685800"/>
            <a:ext cx="5212080" cy="5760720"/>
          </a:xfrm>
          <a:noFill/>
        </p:spPr>
        <p:txBody>
          <a:bodyPr>
            <a:normAutofit fontScale="85000" lnSpcReduction="20000"/>
          </a:bodyPr>
          <a:lstStyle/>
          <a:p>
            <a:r>
              <a:rPr lang="en-US" dirty="0"/>
              <a:t> </a:t>
            </a:r>
            <a:r>
              <a:rPr lang="en-US" i="1" dirty="0">
                <a:hlinkClick r:id="rId2"/>
              </a:rPr>
              <a:t>Case v. Montana</a:t>
            </a:r>
            <a:r>
              <a:rPr lang="en-US" dirty="0">
                <a:hlinkClick r:id="rId2"/>
              </a:rPr>
              <a:t>, (US 24-624, 1/14/26</a:t>
            </a:r>
            <a:r>
              <a:rPr lang="en-US" dirty="0"/>
              <a:t>)</a:t>
            </a:r>
          </a:p>
          <a:p>
            <a:r>
              <a:rPr lang="en-US" dirty="0"/>
              <a:t>State police dispatched out to location on the grounds that Case was an imminent threat to himself and threatening to commit suicide and ex-girlfriend believed she heard a gun discharge.</a:t>
            </a:r>
          </a:p>
          <a:p>
            <a:r>
              <a:rPr lang="en-US" dirty="0"/>
              <a:t>Officers arrive on scene observe through window: empty holster, alcohol, handwritten note.</a:t>
            </a:r>
          </a:p>
          <a:p>
            <a:r>
              <a:rPr lang="en-US" dirty="0"/>
              <a:t>Officers enter and Case jumps out with object in hand which resulted in an officer shooting Case.</a:t>
            </a:r>
          </a:p>
          <a:p>
            <a:r>
              <a:rPr lang="en-US" dirty="0"/>
              <a:t>Case charged with assault.  Case moved to suppress based on the officers entering the residence without a warrant.</a:t>
            </a:r>
          </a:p>
          <a:p>
            <a:r>
              <a:rPr lang="en-US" dirty="0"/>
              <a:t>Case wanted the court to find that probable cause needed to support an emergency exception to warrantless search. </a:t>
            </a:r>
          </a:p>
          <a:p>
            <a:r>
              <a:rPr lang="en-US" dirty="0"/>
              <a:t>Supreme Court affirmed </a:t>
            </a:r>
            <a:r>
              <a:rPr lang="en-US" i="1" u="sng" dirty="0"/>
              <a:t>Brigham City v Stuart</a:t>
            </a:r>
            <a:r>
              <a:rPr lang="en-US" dirty="0"/>
              <a:t>, 547 U.S. 398 (2006)  </a:t>
            </a:r>
          </a:p>
          <a:p>
            <a:r>
              <a:rPr lang="en-US" dirty="0"/>
              <a:t>Police officers do not need a search warrant or probable cause to enter a private residence when the officers have an objectively reasonable basis for believing that the person inside needs emergency assistance.</a:t>
            </a:r>
          </a:p>
          <a:p>
            <a:endParaRPr lang="en-US" dirty="0"/>
          </a:p>
        </p:txBody>
      </p:sp>
    </p:spTree>
    <p:extLst>
      <p:ext uri="{BB962C8B-B14F-4D97-AF65-F5344CB8AC3E}">
        <p14:creationId xmlns:p14="http://schemas.microsoft.com/office/powerpoint/2010/main" val="12288165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F8CFEF9B-D603-0902-0A2A-29831283DD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FCA95B-665D-6537-2812-135153610A41}"/>
              </a:ext>
            </a:extLst>
          </p:cNvPr>
          <p:cNvSpPr>
            <a:spLocks noGrp="1"/>
          </p:cNvSpPr>
          <p:nvPr>
            <p:ph type="ctrTitle"/>
          </p:nvPr>
        </p:nvSpPr>
        <p:spPr>
          <a:xfrm>
            <a:off x="1554480" y="2871216"/>
            <a:ext cx="9052560" cy="2523744"/>
          </a:xfrm>
        </p:spPr>
        <p:txBody>
          <a:bodyPr/>
          <a:lstStyle/>
          <a:p>
            <a:r>
              <a:rPr lang="en-US" dirty="0"/>
              <a:t>Nolle Prosequi</a:t>
            </a:r>
          </a:p>
        </p:txBody>
      </p:sp>
      <p:sp>
        <p:nvSpPr>
          <p:cNvPr id="3" name="Subtitle 2">
            <a:extLst>
              <a:ext uri="{FF2B5EF4-FFF2-40B4-BE49-F238E27FC236}">
                <a16:creationId xmlns:a16="http://schemas.microsoft.com/office/drawing/2014/main" id="{CC00C559-6E31-71CC-06FB-A37AF9DDEF2B}"/>
              </a:ext>
            </a:extLst>
          </p:cNvPr>
          <p:cNvSpPr>
            <a:spLocks noGrp="1"/>
          </p:cNvSpPr>
          <p:nvPr>
            <p:ph type="subTitle" idx="1"/>
          </p:nvPr>
        </p:nvSpPr>
        <p:spPr>
          <a:xfrm>
            <a:off x="1554480" y="1554480"/>
            <a:ext cx="9052560" cy="1097280"/>
          </a:xfrm>
        </p:spPr>
        <p:txBody>
          <a:bodyPr>
            <a:normAutofit/>
          </a:bodyPr>
          <a:lstStyle/>
          <a:p>
            <a:r>
              <a:rPr lang="en-US" dirty="0"/>
              <a:t>Court Jurisdiction</a:t>
            </a:r>
          </a:p>
        </p:txBody>
      </p:sp>
    </p:spTree>
    <p:extLst>
      <p:ext uri="{BB962C8B-B14F-4D97-AF65-F5344CB8AC3E}">
        <p14:creationId xmlns:p14="http://schemas.microsoft.com/office/powerpoint/2010/main" val="19920624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9382221B-4758-BE47-302C-18BAF0F574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232C1F-444D-8A04-F876-DA7F779CA0AC}"/>
              </a:ext>
            </a:extLst>
          </p:cNvPr>
          <p:cNvSpPr>
            <a:spLocks noGrp="1"/>
          </p:cNvSpPr>
          <p:nvPr>
            <p:ph type="title"/>
          </p:nvPr>
        </p:nvSpPr>
        <p:spPr>
          <a:xfrm>
            <a:off x="1371599" y="685800"/>
            <a:ext cx="3998563" cy="2189136"/>
          </a:xfrm>
          <a:noFill/>
        </p:spPr>
        <p:txBody>
          <a:bodyPr>
            <a:noAutofit/>
          </a:bodyPr>
          <a:lstStyle/>
          <a:p>
            <a:r>
              <a:rPr lang="en-US" cap="none" dirty="0"/>
              <a:t>Nolle Prosequi</a:t>
            </a:r>
            <a:br>
              <a:rPr lang="en-US" cap="none" dirty="0"/>
            </a:br>
            <a:endParaRPr lang="en-US" cap="none" dirty="0"/>
          </a:p>
        </p:txBody>
      </p:sp>
      <p:sp>
        <p:nvSpPr>
          <p:cNvPr id="3" name="Content Placeholder 2">
            <a:extLst>
              <a:ext uri="{FF2B5EF4-FFF2-40B4-BE49-F238E27FC236}">
                <a16:creationId xmlns:a16="http://schemas.microsoft.com/office/drawing/2014/main" id="{33E2CFFD-3D0F-5EF3-FE57-98EC496E5146}"/>
              </a:ext>
            </a:extLst>
          </p:cNvPr>
          <p:cNvSpPr>
            <a:spLocks noGrp="1"/>
          </p:cNvSpPr>
          <p:nvPr>
            <p:ph idx="1"/>
          </p:nvPr>
        </p:nvSpPr>
        <p:spPr>
          <a:xfrm>
            <a:off x="6309360" y="685800"/>
            <a:ext cx="5212080" cy="5760720"/>
          </a:xfrm>
          <a:noFill/>
        </p:spPr>
        <p:txBody>
          <a:bodyPr>
            <a:normAutofit fontScale="92500" lnSpcReduction="20000"/>
          </a:bodyPr>
          <a:lstStyle/>
          <a:p>
            <a:r>
              <a:rPr lang="en-US" dirty="0"/>
              <a:t>  </a:t>
            </a:r>
            <a:r>
              <a:rPr lang="en-US" i="1" dirty="0">
                <a:hlinkClick r:id="rId2"/>
              </a:rPr>
              <a:t>Missouri v. Byler</a:t>
            </a:r>
            <a:r>
              <a:rPr lang="en-US" dirty="0">
                <a:hlinkClick r:id="rId2"/>
              </a:rPr>
              <a:t>, (SD38929, 4/28/26)</a:t>
            </a:r>
            <a:endParaRPr lang="en-US" dirty="0"/>
          </a:p>
          <a:p>
            <a:r>
              <a:rPr lang="en-US" dirty="0"/>
              <a:t>Jacob Byler was charged with stealing. The county prosecutor dismissed the case at preliminary hearing.</a:t>
            </a:r>
          </a:p>
          <a:p>
            <a:r>
              <a:rPr lang="en-US" dirty="0"/>
              <a:t>The case was refiled and upon refiling the defendant faced several additional charges.  The case was assigned to a senior judge after several judges recused.  </a:t>
            </a:r>
          </a:p>
          <a:p>
            <a:r>
              <a:rPr lang="en-US" dirty="0"/>
              <a:t>Prosecutor advised the defense attorney the case was going to be dismissed  prior to the next court hearing. The defense attorney filed a motion to oppose, moved to have the case dismissed with prejudice, and a motion for speedy trial.</a:t>
            </a:r>
          </a:p>
          <a:p>
            <a:r>
              <a:rPr lang="en-US" dirty="0"/>
              <a:t>The prosecutor filed a nolle prosequi.  The court proceeded with a hearing and found the defendant’s right to a speedy trial had been violated and the court dismissed the case with prejudice.</a:t>
            </a:r>
          </a:p>
          <a:p>
            <a:r>
              <a:rPr lang="en-US" dirty="0"/>
              <a:t>The prosecutor appealed and the Southern District reversed. </a:t>
            </a:r>
          </a:p>
        </p:txBody>
      </p:sp>
    </p:spTree>
    <p:extLst>
      <p:ext uri="{BB962C8B-B14F-4D97-AF65-F5344CB8AC3E}">
        <p14:creationId xmlns:p14="http://schemas.microsoft.com/office/powerpoint/2010/main" val="26470663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9E125C0A-43EA-D533-F2F8-9AC9211ADA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68C86E-3BD5-D175-E84F-B5425C2E6FE9}"/>
              </a:ext>
            </a:extLst>
          </p:cNvPr>
          <p:cNvSpPr>
            <a:spLocks noGrp="1"/>
          </p:cNvSpPr>
          <p:nvPr>
            <p:ph type="title"/>
          </p:nvPr>
        </p:nvSpPr>
        <p:spPr>
          <a:xfrm>
            <a:off x="1371599" y="685800"/>
            <a:ext cx="3998563" cy="2189136"/>
          </a:xfrm>
          <a:noFill/>
        </p:spPr>
        <p:txBody>
          <a:bodyPr>
            <a:noAutofit/>
          </a:bodyPr>
          <a:lstStyle/>
          <a:p>
            <a:r>
              <a:rPr lang="en-US" cap="none" dirty="0"/>
              <a:t>Nolle Prosequi</a:t>
            </a:r>
            <a:br>
              <a:rPr lang="en-US" cap="none" dirty="0"/>
            </a:br>
            <a:endParaRPr lang="en-US" cap="none" dirty="0"/>
          </a:p>
        </p:txBody>
      </p:sp>
      <p:sp>
        <p:nvSpPr>
          <p:cNvPr id="3" name="Content Placeholder 2">
            <a:extLst>
              <a:ext uri="{FF2B5EF4-FFF2-40B4-BE49-F238E27FC236}">
                <a16:creationId xmlns:a16="http://schemas.microsoft.com/office/drawing/2014/main" id="{F1F50ECF-AC50-06CD-D198-867767398FAE}"/>
              </a:ext>
            </a:extLst>
          </p:cNvPr>
          <p:cNvSpPr>
            <a:spLocks noGrp="1"/>
          </p:cNvSpPr>
          <p:nvPr>
            <p:ph idx="1"/>
          </p:nvPr>
        </p:nvSpPr>
        <p:spPr>
          <a:xfrm>
            <a:off x="6309360" y="685800"/>
            <a:ext cx="5212080" cy="5760720"/>
          </a:xfrm>
          <a:noFill/>
        </p:spPr>
        <p:txBody>
          <a:bodyPr>
            <a:normAutofit lnSpcReduction="10000"/>
          </a:bodyPr>
          <a:lstStyle/>
          <a:p>
            <a:r>
              <a:rPr lang="en-US" dirty="0"/>
              <a:t>  </a:t>
            </a:r>
            <a:r>
              <a:rPr lang="en-US" i="1" dirty="0">
                <a:hlinkClick r:id="rId2"/>
              </a:rPr>
              <a:t>Missouri v. Byler</a:t>
            </a:r>
            <a:r>
              <a:rPr lang="en-US" dirty="0">
                <a:hlinkClick r:id="rId2"/>
              </a:rPr>
              <a:t>, (SD38929, 4/28/26)</a:t>
            </a:r>
            <a:endParaRPr lang="en-US" dirty="0"/>
          </a:p>
          <a:p>
            <a:r>
              <a:rPr lang="en-US" dirty="0"/>
              <a:t>Southern District provided that:</a:t>
            </a:r>
          </a:p>
          <a:p>
            <a:r>
              <a:rPr lang="en-US" dirty="0"/>
              <a:t>“Once a prosecutor enters a nolle prosequi, the trial court is without jurisdiction to take any further action in the case.” </a:t>
            </a:r>
            <a:r>
              <a:rPr lang="en-US" i="1" u="sng" dirty="0"/>
              <a:t>Id</a:t>
            </a:r>
            <a:r>
              <a:rPr lang="en-US" dirty="0"/>
              <a:t>. “Any orders entered after a trial court loses jurisdiction in a case are nullities.” </a:t>
            </a:r>
            <a:r>
              <a:rPr lang="en-US" i="1" u="sng" dirty="0"/>
              <a:t>Id</a:t>
            </a:r>
            <a:r>
              <a:rPr lang="en-US" dirty="0"/>
              <a:t>. “Unless double jeopardy has attached, a dismissal by the prosecutor will be without prejudice, meaning the prosecutor ‘has complete discretion to refile the case, as long as it is refiled within the time specified by the applicable statute of limitations.’” </a:t>
            </a:r>
            <a:r>
              <a:rPr lang="en-US" i="1" u="sng" dirty="0"/>
              <a:t>Sisco</a:t>
            </a:r>
            <a:r>
              <a:rPr lang="en-US" dirty="0"/>
              <a:t>, 458 S.W.3d at 310 (quoting § 56.087.3).  Once the nolle prosequi has been filed the trial court’s jurisdiction has been terminated. </a:t>
            </a:r>
          </a:p>
          <a:p>
            <a:r>
              <a:rPr lang="en-US" dirty="0"/>
              <a:t>The defendant can still reassert their right to a speedy trial </a:t>
            </a:r>
            <a:r>
              <a:rPr lang="en-US"/>
              <a:t>if the matter is refiled.</a:t>
            </a:r>
            <a:endParaRPr lang="en-US" dirty="0"/>
          </a:p>
        </p:txBody>
      </p:sp>
    </p:spTree>
    <p:extLst>
      <p:ext uri="{BB962C8B-B14F-4D97-AF65-F5344CB8AC3E}">
        <p14:creationId xmlns:p14="http://schemas.microsoft.com/office/powerpoint/2010/main" val="20379730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A7F0066A-33DB-EA1E-C860-3D68A8797F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2A31B7-921D-90B2-B87D-80F9E884AEB8}"/>
              </a:ext>
            </a:extLst>
          </p:cNvPr>
          <p:cNvSpPr>
            <a:spLocks noGrp="1"/>
          </p:cNvSpPr>
          <p:nvPr>
            <p:ph type="ctrTitle"/>
          </p:nvPr>
        </p:nvSpPr>
        <p:spPr>
          <a:xfrm>
            <a:off x="1554480" y="2871216"/>
            <a:ext cx="9052560" cy="2523744"/>
          </a:xfrm>
        </p:spPr>
        <p:txBody>
          <a:bodyPr/>
          <a:lstStyle/>
          <a:p>
            <a:r>
              <a:rPr lang="en-US" dirty="0"/>
              <a:t>First Amendment</a:t>
            </a:r>
          </a:p>
        </p:txBody>
      </p:sp>
      <p:sp>
        <p:nvSpPr>
          <p:cNvPr id="3" name="Subtitle 2">
            <a:extLst>
              <a:ext uri="{FF2B5EF4-FFF2-40B4-BE49-F238E27FC236}">
                <a16:creationId xmlns:a16="http://schemas.microsoft.com/office/drawing/2014/main" id="{62756DA8-0037-8E25-AF29-15D9CDC25C87}"/>
              </a:ext>
            </a:extLst>
          </p:cNvPr>
          <p:cNvSpPr>
            <a:spLocks noGrp="1"/>
          </p:cNvSpPr>
          <p:nvPr>
            <p:ph type="subTitle" idx="1"/>
          </p:nvPr>
        </p:nvSpPr>
        <p:spPr>
          <a:xfrm>
            <a:off x="1554480" y="1554480"/>
            <a:ext cx="9052560" cy="1097280"/>
          </a:xfrm>
        </p:spPr>
        <p:txBody>
          <a:bodyPr>
            <a:normAutofit/>
          </a:bodyPr>
          <a:lstStyle/>
          <a:p>
            <a:r>
              <a:rPr lang="en-US" dirty="0"/>
              <a:t>Exercise of Religious Freedom (Tim)</a:t>
            </a:r>
          </a:p>
        </p:txBody>
      </p:sp>
    </p:spTree>
    <p:extLst>
      <p:ext uri="{BB962C8B-B14F-4D97-AF65-F5344CB8AC3E}">
        <p14:creationId xmlns:p14="http://schemas.microsoft.com/office/powerpoint/2010/main" val="41709367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474AA-1A90-CD0C-B4B8-4E7D662AB76C}"/>
              </a:ext>
            </a:extLst>
          </p:cNvPr>
          <p:cNvSpPr>
            <a:spLocks noGrp="1"/>
          </p:cNvSpPr>
          <p:nvPr>
            <p:ph type="title"/>
          </p:nvPr>
        </p:nvSpPr>
        <p:spPr/>
        <p:txBody>
          <a:bodyPr/>
          <a:lstStyle/>
          <a:p>
            <a:r>
              <a:rPr lang="en-US" dirty="0"/>
              <a:t>RLUIPA</a:t>
            </a:r>
            <a:br>
              <a:rPr lang="en-US" dirty="0"/>
            </a:br>
            <a:endParaRPr lang="en-US" dirty="0"/>
          </a:p>
        </p:txBody>
      </p:sp>
      <p:sp>
        <p:nvSpPr>
          <p:cNvPr id="3" name="Content Placeholder 2">
            <a:extLst>
              <a:ext uri="{FF2B5EF4-FFF2-40B4-BE49-F238E27FC236}">
                <a16:creationId xmlns:a16="http://schemas.microsoft.com/office/drawing/2014/main" id="{276BCAFC-F91D-5494-0088-CDA01F14B56F}"/>
              </a:ext>
            </a:extLst>
          </p:cNvPr>
          <p:cNvSpPr>
            <a:spLocks noGrp="1"/>
          </p:cNvSpPr>
          <p:nvPr>
            <p:ph idx="1"/>
          </p:nvPr>
        </p:nvSpPr>
        <p:spPr/>
        <p:txBody>
          <a:bodyPr vert="horz" lIns="91440" tIns="45720" rIns="91440" bIns="45720" rtlCol="0" anchor="t">
            <a:normAutofit fontScale="85000" lnSpcReduction="20000"/>
          </a:bodyPr>
          <a:lstStyle/>
          <a:p>
            <a:pPr marL="383540" indent="-383540"/>
            <a:r>
              <a:rPr lang="en-US" i="1" u="sng" dirty="0">
                <a:hlinkClick r:id="rId2"/>
              </a:rPr>
              <a:t>Landor v Louisiana</a:t>
            </a:r>
            <a:r>
              <a:rPr lang="en-US" u="sng" dirty="0">
                <a:hlinkClick r:id="rId2"/>
              </a:rPr>
              <a:t>, (23-1197, 06/23/2026)</a:t>
            </a:r>
            <a:endParaRPr lang="en-US" dirty="0"/>
          </a:p>
          <a:p>
            <a:pPr lvl="1" indent="-383540"/>
            <a:r>
              <a:rPr lang="en-US" i="0" dirty="0"/>
              <a:t>Louisiana Department of Corrections (LDOC) receives federal funds</a:t>
            </a:r>
          </a:p>
          <a:p>
            <a:pPr lvl="2" indent="-383540"/>
            <a:r>
              <a:rPr lang="en-US" dirty="0"/>
              <a:t>“One condition of funding requires state prison systems to agree to answer federal suits by private plaintiffs alleging certain substantial burdens on their religious exercises.”</a:t>
            </a:r>
          </a:p>
          <a:p>
            <a:pPr lvl="1" indent="-383540"/>
            <a:r>
              <a:rPr lang="en-US" i="0" dirty="0"/>
              <a:t>Plaintiff, an inmate of LDOC, “is a Rastafarian whose religious convictions require him to leave his hair uncut."</a:t>
            </a:r>
          </a:p>
          <a:p>
            <a:pPr lvl="1" indent="-383540"/>
            <a:r>
              <a:rPr lang="en-US" i="0" dirty="0"/>
              <a:t>Plaintiff claimed LDOC officers “despite being aware of his religious beliefs—forcibly shaved his head.”</a:t>
            </a:r>
          </a:p>
          <a:p>
            <a:pPr lvl="1" indent="-383540"/>
            <a:r>
              <a:rPr lang="en-US" i="0" dirty="0"/>
              <a:t>The claims in this case were only against employees in their individual capacity</a:t>
            </a:r>
          </a:p>
          <a:p>
            <a:pPr lvl="1" indent="-383540"/>
            <a:r>
              <a:rPr lang="en-US" i="0" dirty="0"/>
              <a:t>“Held: Individuals may not be held liable in their personal capacities under a Spending Clause statute unless those individuals have voluntarily and knowingly consented to answer lawsuits under the statute; because the individual defendants in this case did not voluntarily and knowingly consent to face RLUIPA liability in an agreement with the federal government, Mr. Landor’s case cannot proceed against them.”</a:t>
            </a:r>
          </a:p>
          <a:p>
            <a:endParaRPr lang="en-US" dirty="0"/>
          </a:p>
        </p:txBody>
      </p:sp>
    </p:spTree>
    <p:extLst>
      <p:ext uri="{BB962C8B-B14F-4D97-AF65-F5344CB8AC3E}">
        <p14:creationId xmlns:p14="http://schemas.microsoft.com/office/powerpoint/2010/main" val="33798462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DF0205A6-458D-F7F3-0BEF-72DFA215DB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EF8A83-7241-AE97-92F2-D0D47A2FB12B}"/>
              </a:ext>
            </a:extLst>
          </p:cNvPr>
          <p:cNvSpPr>
            <a:spLocks noGrp="1"/>
          </p:cNvSpPr>
          <p:nvPr>
            <p:ph type="ctrTitle"/>
          </p:nvPr>
        </p:nvSpPr>
        <p:spPr>
          <a:xfrm>
            <a:off x="1554480" y="2871216"/>
            <a:ext cx="9052560" cy="2523744"/>
          </a:xfrm>
        </p:spPr>
        <p:txBody>
          <a:bodyPr/>
          <a:lstStyle/>
          <a:p>
            <a:r>
              <a:rPr lang="en-US" dirty="0"/>
              <a:t>Second Amendment</a:t>
            </a:r>
          </a:p>
        </p:txBody>
      </p:sp>
      <p:sp>
        <p:nvSpPr>
          <p:cNvPr id="3" name="Subtitle 2">
            <a:extLst>
              <a:ext uri="{FF2B5EF4-FFF2-40B4-BE49-F238E27FC236}">
                <a16:creationId xmlns:a16="http://schemas.microsoft.com/office/drawing/2014/main" id="{5902B6E1-D377-4912-44CE-8E331AB9983F}"/>
              </a:ext>
            </a:extLst>
          </p:cNvPr>
          <p:cNvSpPr>
            <a:spLocks noGrp="1"/>
          </p:cNvSpPr>
          <p:nvPr>
            <p:ph type="subTitle" idx="1"/>
          </p:nvPr>
        </p:nvSpPr>
        <p:spPr>
          <a:xfrm>
            <a:off x="1554480" y="1554480"/>
            <a:ext cx="9052560" cy="1097280"/>
          </a:xfrm>
        </p:spPr>
        <p:txBody>
          <a:bodyPr>
            <a:normAutofit/>
          </a:bodyPr>
          <a:lstStyle/>
          <a:p>
            <a:r>
              <a:rPr lang="en-US" dirty="0"/>
              <a:t>Controlled Substance Restriction On Gun Possession </a:t>
            </a:r>
          </a:p>
        </p:txBody>
      </p:sp>
    </p:spTree>
    <p:extLst>
      <p:ext uri="{BB962C8B-B14F-4D97-AF65-F5344CB8AC3E}">
        <p14:creationId xmlns:p14="http://schemas.microsoft.com/office/powerpoint/2010/main" val="15721277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FD320-6EF7-0DC8-4B46-17AC3F9353CC}"/>
              </a:ext>
            </a:extLst>
          </p:cNvPr>
          <p:cNvSpPr>
            <a:spLocks noGrp="1"/>
          </p:cNvSpPr>
          <p:nvPr>
            <p:ph type="title"/>
          </p:nvPr>
        </p:nvSpPr>
        <p:spPr/>
        <p:txBody>
          <a:bodyPr/>
          <a:lstStyle/>
          <a:p>
            <a:r>
              <a:rPr lang="en-US"/>
              <a:t>2</a:t>
            </a:r>
            <a:r>
              <a:rPr lang="en-US" baseline="30000"/>
              <a:t>nd</a:t>
            </a:r>
            <a:r>
              <a:rPr lang="en-US"/>
              <a:t> Amendment and 18 U.S.C. § 922(g)(3)</a:t>
            </a:r>
          </a:p>
        </p:txBody>
      </p:sp>
      <p:sp>
        <p:nvSpPr>
          <p:cNvPr id="3" name="Content Placeholder 2">
            <a:extLst>
              <a:ext uri="{FF2B5EF4-FFF2-40B4-BE49-F238E27FC236}">
                <a16:creationId xmlns:a16="http://schemas.microsoft.com/office/drawing/2014/main" id="{A476BDCB-6779-1A9B-66BC-5A8E54182AFE}"/>
              </a:ext>
            </a:extLst>
          </p:cNvPr>
          <p:cNvSpPr>
            <a:spLocks noGrp="1"/>
          </p:cNvSpPr>
          <p:nvPr>
            <p:ph idx="1"/>
          </p:nvPr>
        </p:nvSpPr>
        <p:spPr/>
        <p:txBody>
          <a:bodyPr vert="horz" lIns="91440" tIns="45720" rIns="91440" bIns="45720" rtlCol="0" anchor="t">
            <a:normAutofit lnSpcReduction="10000"/>
          </a:bodyPr>
          <a:lstStyle/>
          <a:p>
            <a:pPr marL="383540" indent="-383540"/>
            <a:r>
              <a:rPr lang="en-US" i="1" u="sng" dirty="0">
                <a:hlinkClick r:id="rId2"/>
              </a:rPr>
              <a:t>United States v. Hemani</a:t>
            </a:r>
            <a:r>
              <a:rPr lang="en-US" u="sng" dirty="0">
                <a:hlinkClick r:id="rId2"/>
              </a:rPr>
              <a:t>, (SC 24-1234, 6/18/26)</a:t>
            </a:r>
            <a:endParaRPr lang="en-US" u="sng" dirty="0"/>
          </a:p>
          <a:p>
            <a:pPr lvl="1"/>
            <a:r>
              <a:rPr lang="en-US" i="0" dirty="0"/>
              <a:t>Supreme Court of the United States</a:t>
            </a:r>
          </a:p>
          <a:p>
            <a:pPr lvl="1"/>
            <a:r>
              <a:rPr lang="en-US" i="0" dirty="0"/>
              <a:t>Ali Hemani was suspected of terrorism-related activities</a:t>
            </a:r>
          </a:p>
          <a:p>
            <a:pPr lvl="1"/>
            <a:r>
              <a:rPr lang="en-US" i="0" dirty="0"/>
              <a:t>The government searched Hemani’s home</a:t>
            </a:r>
          </a:p>
          <a:p>
            <a:pPr lvl="1"/>
            <a:r>
              <a:rPr lang="en-US" i="0" dirty="0"/>
              <a:t>Found a gun and marijuana to which Hemani stated he used the marijuana every other day.</a:t>
            </a:r>
          </a:p>
          <a:p>
            <a:pPr lvl="1" indent="-383540"/>
            <a:r>
              <a:rPr lang="en-US" i="0" dirty="0"/>
              <a:t>Hemani was charged under 18 U.S.C. § 922(g)(3) “for knowingly possessing a gun in his home while being an unlawful user of a controlled substance.”</a:t>
            </a:r>
          </a:p>
          <a:p>
            <a:pPr lvl="1"/>
            <a:r>
              <a:rPr lang="en-US" i="0" dirty="0"/>
              <a:t>“Held: The government’s prosecution of Mr. Hemani under §922(g)(3)’s unlawful user provision is inconsistent with the Second Amendment.”</a:t>
            </a:r>
          </a:p>
          <a:p>
            <a:endParaRPr lang="en-US" dirty="0"/>
          </a:p>
        </p:txBody>
      </p:sp>
    </p:spTree>
    <p:extLst>
      <p:ext uri="{BB962C8B-B14F-4D97-AF65-F5344CB8AC3E}">
        <p14:creationId xmlns:p14="http://schemas.microsoft.com/office/powerpoint/2010/main" val="53621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2181D-911C-1343-7267-E35AC86CCA0E}"/>
              </a:ext>
            </a:extLst>
          </p:cNvPr>
          <p:cNvSpPr>
            <a:spLocks noGrp="1"/>
          </p:cNvSpPr>
          <p:nvPr>
            <p:ph type="title"/>
          </p:nvPr>
        </p:nvSpPr>
        <p:spPr>
          <a:xfrm>
            <a:off x="1371600" y="685800"/>
            <a:ext cx="3108960" cy="1161288"/>
          </a:xfrm>
          <a:noFill/>
        </p:spPr>
        <p:txBody>
          <a:bodyPr>
            <a:noAutofit/>
          </a:bodyPr>
          <a:lstStyle/>
          <a:p>
            <a:r>
              <a:rPr lang="en-US" cap="none" dirty="0"/>
              <a:t>Reasonable Suspicion</a:t>
            </a:r>
          </a:p>
        </p:txBody>
      </p:sp>
      <p:sp>
        <p:nvSpPr>
          <p:cNvPr id="3" name="Content Placeholder 2">
            <a:extLst>
              <a:ext uri="{FF2B5EF4-FFF2-40B4-BE49-F238E27FC236}">
                <a16:creationId xmlns:a16="http://schemas.microsoft.com/office/drawing/2014/main" id="{9BEA8735-F1DC-1DE6-0A38-429B2F660F8A}"/>
              </a:ext>
            </a:extLst>
          </p:cNvPr>
          <p:cNvSpPr>
            <a:spLocks noGrp="1"/>
          </p:cNvSpPr>
          <p:nvPr>
            <p:ph idx="1"/>
          </p:nvPr>
        </p:nvSpPr>
        <p:spPr>
          <a:xfrm>
            <a:off x="6309360" y="685800"/>
            <a:ext cx="5212080" cy="5760720"/>
          </a:xfrm>
          <a:noFill/>
        </p:spPr>
        <p:txBody>
          <a:bodyPr>
            <a:normAutofit lnSpcReduction="10000"/>
          </a:bodyPr>
          <a:lstStyle/>
          <a:p>
            <a:r>
              <a:rPr lang="en-US" i="1" u="sng" dirty="0">
                <a:hlinkClick r:id="rId2"/>
              </a:rPr>
              <a:t>District of Columbia v. R.W</a:t>
            </a:r>
            <a:r>
              <a:rPr lang="en-US" dirty="0">
                <a:hlinkClick r:id="rId2"/>
              </a:rPr>
              <a:t>., SC 25-248, 4/20/26</a:t>
            </a:r>
            <a:endParaRPr lang="en-US" dirty="0"/>
          </a:p>
          <a:p>
            <a:r>
              <a:rPr lang="en-US" dirty="0"/>
              <a:t>Officer was dispatched about a suspicious vehicle and when officer arrived at the location in a marked police vehicle the officer observed two people flee from the car (unprovoked). One rear car door was left open, and the driver proceeded to operate vehicle out of the parking space while the rear door was open.  The officer contacted suspect based on observations.  </a:t>
            </a:r>
          </a:p>
          <a:p>
            <a:r>
              <a:rPr lang="en-US" dirty="0"/>
              <a:t>R.W. prevailed before the DC Court of Appeals arguing that reasonable suspicion did not exist and the officer violated the Fourth Amendment.  The trial court should not have considered the dispatch or the individuals fleeing the vehicle.</a:t>
            </a:r>
          </a:p>
          <a:p>
            <a:r>
              <a:rPr lang="en-US" dirty="0"/>
              <a:t>Supreme Court reversed the DC Court of Appeals. </a:t>
            </a:r>
          </a:p>
        </p:txBody>
      </p:sp>
    </p:spTree>
    <p:extLst>
      <p:ext uri="{BB962C8B-B14F-4D97-AF65-F5344CB8AC3E}">
        <p14:creationId xmlns:p14="http://schemas.microsoft.com/office/powerpoint/2010/main" val="41695528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B905B-D9E9-A7D6-8B48-6ED0197D454D}"/>
              </a:ext>
            </a:extLst>
          </p:cNvPr>
          <p:cNvSpPr>
            <a:spLocks noGrp="1"/>
          </p:cNvSpPr>
          <p:nvPr>
            <p:ph type="title"/>
          </p:nvPr>
        </p:nvSpPr>
        <p:spPr/>
        <p:txBody>
          <a:bodyPr/>
          <a:lstStyle/>
          <a:p>
            <a:r>
              <a:rPr lang="en-US"/>
              <a:t>2</a:t>
            </a:r>
            <a:r>
              <a:rPr lang="en-US" baseline="30000"/>
              <a:t>nd</a:t>
            </a:r>
            <a:r>
              <a:rPr lang="en-US"/>
              <a:t> Amendment and 18 U.S.C. § 922(g)(3)</a:t>
            </a:r>
          </a:p>
        </p:txBody>
      </p:sp>
      <p:sp>
        <p:nvSpPr>
          <p:cNvPr id="3" name="Content Placeholder 2">
            <a:extLst>
              <a:ext uri="{FF2B5EF4-FFF2-40B4-BE49-F238E27FC236}">
                <a16:creationId xmlns:a16="http://schemas.microsoft.com/office/drawing/2014/main" id="{EB701D3E-179B-7BB2-BF6A-C33F9DEE6A60}"/>
              </a:ext>
            </a:extLst>
          </p:cNvPr>
          <p:cNvSpPr>
            <a:spLocks noGrp="1"/>
          </p:cNvSpPr>
          <p:nvPr>
            <p:ph idx="1"/>
          </p:nvPr>
        </p:nvSpPr>
        <p:spPr/>
        <p:txBody>
          <a:bodyPr vert="horz" lIns="91440" tIns="45720" rIns="91440" bIns="45720" rtlCol="0" anchor="t">
            <a:normAutofit/>
          </a:bodyPr>
          <a:lstStyle/>
          <a:p>
            <a:pPr marL="383540" indent="-383540"/>
            <a:r>
              <a:rPr lang="en-US"/>
              <a:t>The government  compared “habitual drunkard” laws.</a:t>
            </a:r>
          </a:p>
          <a:p>
            <a:pPr marL="383540" indent="-383540"/>
            <a:r>
              <a:rPr lang="en-US"/>
              <a:t>The court distinguished this case as habitual drunkards are “generally [those] who “for any considerable part of his time [was] intoxicated to such a degree as to deprive him of his ordinary reasoning faculties.”</a:t>
            </a:r>
          </a:p>
          <a:p>
            <a:endParaRPr lang="en-US"/>
          </a:p>
        </p:txBody>
      </p:sp>
    </p:spTree>
    <p:extLst>
      <p:ext uri="{BB962C8B-B14F-4D97-AF65-F5344CB8AC3E}">
        <p14:creationId xmlns:p14="http://schemas.microsoft.com/office/powerpoint/2010/main" val="34490950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9E9A0513-3ED1-4DDA-105E-D9DA6CF102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A9C92C-E3DF-2A8E-2C51-C1E147B1B5B6}"/>
              </a:ext>
            </a:extLst>
          </p:cNvPr>
          <p:cNvSpPr>
            <a:spLocks noGrp="1"/>
          </p:cNvSpPr>
          <p:nvPr>
            <p:ph type="ctrTitle"/>
          </p:nvPr>
        </p:nvSpPr>
        <p:spPr>
          <a:xfrm>
            <a:off x="1554480" y="2871216"/>
            <a:ext cx="9052560" cy="2523744"/>
          </a:xfrm>
        </p:spPr>
        <p:txBody>
          <a:bodyPr/>
          <a:lstStyle/>
          <a:p>
            <a:r>
              <a:rPr lang="en-US" dirty="0"/>
              <a:t>Criminal Waiver of Appeal</a:t>
            </a:r>
          </a:p>
        </p:txBody>
      </p:sp>
      <p:sp>
        <p:nvSpPr>
          <p:cNvPr id="3" name="Subtitle 2">
            <a:extLst>
              <a:ext uri="{FF2B5EF4-FFF2-40B4-BE49-F238E27FC236}">
                <a16:creationId xmlns:a16="http://schemas.microsoft.com/office/drawing/2014/main" id="{DE817EE1-CC7C-4641-64B8-CDF7BFD922B3}"/>
              </a:ext>
            </a:extLst>
          </p:cNvPr>
          <p:cNvSpPr>
            <a:spLocks noGrp="1"/>
          </p:cNvSpPr>
          <p:nvPr>
            <p:ph type="subTitle" idx="1"/>
          </p:nvPr>
        </p:nvSpPr>
        <p:spPr>
          <a:xfrm>
            <a:off x="1554480" y="1554480"/>
            <a:ext cx="9052560" cy="1097280"/>
          </a:xfrm>
        </p:spPr>
        <p:txBody>
          <a:bodyPr>
            <a:normAutofit/>
          </a:bodyPr>
          <a:lstStyle/>
          <a:p>
            <a:r>
              <a:rPr lang="en-US" dirty="0"/>
              <a:t>Challenging Guilty Plea</a:t>
            </a:r>
          </a:p>
        </p:txBody>
      </p:sp>
    </p:spTree>
    <p:extLst>
      <p:ext uri="{BB962C8B-B14F-4D97-AF65-F5344CB8AC3E}">
        <p14:creationId xmlns:p14="http://schemas.microsoft.com/office/powerpoint/2010/main" val="16229301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B0DF1-D125-3E40-631F-33E15245091C}"/>
              </a:ext>
            </a:extLst>
          </p:cNvPr>
          <p:cNvSpPr>
            <a:spLocks noGrp="1"/>
          </p:cNvSpPr>
          <p:nvPr>
            <p:ph type="title"/>
          </p:nvPr>
        </p:nvSpPr>
        <p:spPr/>
        <p:txBody>
          <a:bodyPr/>
          <a:lstStyle/>
          <a:p>
            <a:r>
              <a:rPr lang="en-US"/>
              <a:t>Appeal Waiver</a:t>
            </a:r>
          </a:p>
        </p:txBody>
      </p:sp>
      <p:sp>
        <p:nvSpPr>
          <p:cNvPr id="3" name="Content Placeholder 2">
            <a:extLst>
              <a:ext uri="{FF2B5EF4-FFF2-40B4-BE49-F238E27FC236}">
                <a16:creationId xmlns:a16="http://schemas.microsoft.com/office/drawing/2014/main" id="{895A9880-39C4-99CA-9325-3FDCEA049126}"/>
              </a:ext>
            </a:extLst>
          </p:cNvPr>
          <p:cNvSpPr>
            <a:spLocks noGrp="1"/>
          </p:cNvSpPr>
          <p:nvPr>
            <p:ph idx="1"/>
          </p:nvPr>
        </p:nvSpPr>
        <p:spPr/>
        <p:txBody>
          <a:bodyPr vert="horz" lIns="91440" tIns="45720" rIns="91440" bIns="45720" rtlCol="0" anchor="t">
            <a:normAutofit fontScale="92500" lnSpcReduction="10000"/>
          </a:bodyPr>
          <a:lstStyle/>
          <a:p>
            <a:pPr marL="383540" indent="-383540"/>
            <a:r>
              <a:rPr lang="en-US" i="1" u="sng">
                <a:hlinkClick r:id="rId2"/>
              </a:rPr>
              <a:t>Hunter v. United States, </a:t>
            </a:r>
            <a:r>
              <a:rPr lang="en-US" u="sng">
                <a:hlinkClick r:id="rId2"/>
              </a:rPr>
              <a:t>(SC 24-1063, 6/18/26)</a:t>
            </a:r>
            <a:endParaRPr lang="en-US" u="sng"/>
          </a:p>
          <a:p>
            <a:pPr marL="383540" indent="-383540"/>
            <a:r>
              <a:rPr lang="en-US"/>
              <a:t>Hunter was sentenced and “as a condition of supervised release. . . [w]as required to . . . [t]ake all mental-health medications prescribed by his treating physician.”</a:t>
            </a:r>
          </a:p>
          <a:p>
            <a:pPr marL="383540" indent="-383540"/>
            <a:r>
              <a:rPr lang="en-US"/>
              <a:t>During sentencing, the Court verbally stated Hunter could “address” any future concerns about medication “to the probation officer or to the Judge."</a:t>
            </a:r>
          </a:p>
          <a:p>
            <a:r>
              <a:rPr lang="en-US"/>
              <a:t>Hunter appealed and said there was an infringement on his “fundamental due process liberty interest in being free of unwanted mental health medication.”</a:t>
            </a:r>
          </a:p>
          <a:p>
            <a:r>
              <a:rPr lang="en-US"/>
              <a:t>General Rule: Appeal waivers are enforceable and there are only two exceptions:</a:t>
            </a:r>
          </a:p>
          <a:p>
            <a:pPr lvl="1"/>
            <a:r>
              <a:rPr lang="en-US"/>
              <a:t>“when the waiver was tainted by ineffective assistance of counsel and when the sentence exceeded the statutory maximum.”</a:t>
            </a:r>
          </a:p>
          <a:p>
            <a:endParaRPr lang="en-US"/>
          </a:p>
        </p:txBody>
      </p:sp>
    </p:spTree>
    <p:extLst>
      <p:ext uri="{BB962C8B-B14F-4D97-AF65-F5344CB8AC3E}">
        <p14:creationId xmlns:p14="http://schemas.microsoft.com/office/powerpoint/2010/main" val="23794186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1E1A9-14EF-D65D-1DA8-10BFB9825C75}"/>
              </a:ext>
            </a:extLst>
          </p:cNvPr>
          <p:cNvSpPr>
            <a:spLocks noGrp="1"/>
          </p:cNvSpPr>
          <p:nvPr>
            <p:ph type="title"/>
          </p:nvPr>
        </p:nvSpPr>
        <p:spPr/>
        <p:txBody>
          <a:bodyPr/>
          <a:lstStyle/>
          <a:p>
            <a:r>
              <a:rPr lang="en-US"/>
              <a:t>Appeal Waiver</a:t>
            </a:r>
          </a:p>
        </p:txBody>
      </p:sp>
      <p:sp>
        <p:nvSpPr>
          <p:cNvPr id="3" name="Content Placeholder 2">
            <a:extLst>
              <a:ext uri="{FF2B5EF4-FFF2-40B4-BE49-F238E27FC236}">
                <a16:creationId xmlns:a16="http://schemas.microsoft.com/office/drawing/2014/main" id="{8CAA7F5A-CEBB-2C60-9F1C-0066799953E0}"/>
              </a:ext>
            </a:extLst>
          </p:cNvPr>
          <p:cNvSpPr>
            <a:spLocks noGrp="1"/>
          </p:cNvSpPr>
          <p:nvPr>
            <p:ph idx="1"/>
          </p:nvPr>
        </p:nvSpPr>
        <p:spPr/>
        <p:txBody>
          <a:bodyPr/>
          <a:lstStyle/>
          <a:p>
            <a:r>
              <a:rPr lang="en-US"/>
              <a:t>“Held: An agreement not to appeal a sentence is unenforceable when it would result in a miscarriage of justice—meaning, when it would leave in place the kind of egregious error that would bring the judicial system into disrepute.”</a:t>
            </a:r>
          </a:p>
          <a:p>
            <a:r>
              <a:rPr lang="en-US"/>
              <a:t>Court did not decide if the appeal waiver was a miscarriage-of-justice, as it is a court of review.</a:t>
            </a:r>
          </a:p>
          <a:p>
            <a:endParaRPr lang="en-US"/>
          </a:p>
        </p:txBody>
      </p:sp>
    </p:spTree>
    <p:extLst>
      <p:ext uri="{BB962C8B-B14F-4D97-AF65-F5344CB8AC3E}">
        <p14:creationId xmlns:p14="http://schemas.microsoft.com/office/powerpoint/2010/main" val="793004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64325559-8C7F-D33D-821B-A5B43F0073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54164F-23EC-36C8-ED7C-C5318F3082E8}"/>
              </a:ext>
            </a:extLst>
          </p:cNvPr>
          <p:cNvSpPr>
            <a:spLocks noGrp="1"/>
          </p:cNvSpPr>
          <p:nvPr>
            <p:ph type="ctrTitle"/>
          </p:nvPr>
        </p:nvSpPr>
        <p:spPr>
          <a:xfrm>
            <a:off x="1554480" y="2871216"/>
            <a:ext cx="9052560" cy="2523744"/>
          </a:xfrm>
        </p:spPr>
        <p:txBody>
          <a:bodyPr/>
          <a:lstStyle/>
          <a:p>
            <a:r>
              <a:rPr lang="en-US" dirty="0"/>
              <a:t>Rooker-</a:t>
            </a:r>
            <a:r>
              <a:rPr lang="en-US" dirty="0" err="1"/>
              <a:t>feldman</a:t>
            </a:r>
            <a:endParaRPr lang="en-US" dirty="0"/>
          </a:p>
        </p:txBody>
      </p:sp>
      <p:sp>
        <p:nvSpPr>
          <p:cNvPr id="3" name="Subtitle 2">
            <a:extLst>
              <a:ext uri="{FF2B5EF4-FFF2-40B4-BE49-F238E27FC236}">
                <a16:creationId xmlns:a16="http://schemas.microsoft.com/office/drawing/2014/main" id="{EFCCAF03-4452-00A4-3B57-C8390537E3AA}"/>
              </a:ext>
            </a:extLst>
          </p:cNvPr>
          <p:cNvSpPr>
            <a:spLocks noGrp="1"/>
          </p:cNvSpPr>
          <p:nvPr>
            <p:ph type="subTitle" idx="1"/>
          </p:nvPr>
        </p:nvSpPr>
        <p:spPr>
          <a:xfrm>
            <a:off x="1554480" y="1554480"/>
            <a:ext cx="9052560" cy="1097280"/>
          </a:xfrm>
        </p:spPr>
        <p:txBody>
          <a:bodyPr>
            <a:normAutofit/>
          </a:bodyPr>
          <a:lstStyle/>
          <a:p>
            <a:r>
              <a:rPr lang="en-US"/>
              <a:t>State Court Loser</a:t>
            </a:r>
            <a:endParaRPr lang="en-US" dirty="0"/>
          </a:p>
        </p:txBody>
      </p:sp>
    </p:spTree>
    <p:extLst>
      <p:ext uri="{BB962C8B-B14F-4D97-AF65-F5344CB8AC3E}">
        <p14:creationId xmlns:p14="http://schemas.microsoft.com/office/powerpoint/2010/main" val="17524870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DB33D-BE81-8F37-1562-BB5C843AE379}"/>
              </a:ext>
            </a:extLst>
          </p:cNvPr>
          <p:cNvSpPr>
            <a:spLocks noGrp="1"/>
          </p:cNvSpPr>
          <p:nvPr>
            <p:ph type="title"/>
          </p:nvPr>
        </p:nvSpPr>
        <p:spPr/>
        <p:txBody>
          <a:bodyPr/>
          <a:lstStyle/>
          <a:p>
            <a:r>
              <a:rPr lang="en-US"/>
              <a:t>Rooker-Feldman Doctrine</a:t>
            </a:r>
          </a:p>
        </p:txBody>
      </p:sp>
      <p:sp>
        <p:nvSpPr>
          <p:cNvPr id="3" name="Content Placeholder 2">
            <a:extLst>
              <a:ext uri="{FF2B5EF4-FFF2-40B4-BE49-F238E27FC236}">
                <a16:creationId xmlns:a16="http://schemas.microsoft.com/office/drawing/2014/main" id="{1169D8C2-0909-67CF-7432-A9D460534F18}"/>
              </a:ext>
            </a:extLst>
          </p:cNvPr>
          <p:cNvSpPr>
            <a:spLocks noGrp="1"/>
          </p:cNvSpPr>
          <p:nvPr>
            <p:ph idx="1"/>
          </p:nvPr>
        </p:nvSpPr>
        <p:spPr/>
        <p:txBody>
          <a:bodyPr/>
          <a:lstStyle/>
          <a:p>
            <a:r>
              <a:rPr lang="en-US" i="1" u="sng">
                <a:hlinkClick r:id="rId2"/>
              </a:rPr>
              <a:t>T.M. V. University of Maryland Medical System Corporation</a:t>
            </a:r>
            <a:r>
              <a:rPr lang="en-US" u="sng">
                <a:hlinkClick r:id="rId2"/>
              </a:rPr>
              <a:t>, (SC 25-197, 6/18/26)</a:t>
            </a:r>
            <a:endParaRPr lang="en-US" u="sng"/>
          </a:p>
          <a:p>
            <a:r>
              <a:rPr lang="en-US"/>
              <a:t>“The Rooker-Feldman doctrine bars federal district courts from exercising jurisdiction over cases brought by state-court losers seeking review and rejection of state-court judgments rendered before district court proceedings commenced.”</a:t>
            </a:r>
          </a:p>
          <a:p>
            <a:r>
              <a:rPr lang="en-US"/>
              <a:t>“This case asks whether the doctrine applies only to final judgments rendered by the highest court of a State in which a decision could be had, or whether it also bars suit when the state-court judgment at issue remains subject to further review in state appellate proceedings.”</a:t>
            </a:r>
          </a:p>
          <a:p>
            <a:endParaRPr lang="en-US"/>
          </a:p>
        </p:txBody>
      </p:sp>
    </p:spTree>
    <p:extLst>
      <p:ext uri="{BB962C8B-B14F-4D97-AF65-F5344CB8AC3E}">
        <p14:creationId xmlns:p14="http://schemas.microsoft.com/office/powerpoint/2010/main" val="21864339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76E14-DCF0-3D88-45C2-CAF754D0A7F1}"/>
              </a:ext>
            </a:extLst>
          </p:cNvPr>
          <p:cNvSpPr>
            <a:spLocks noGrp="1"/>
          </p:cNvSpPr>
          <p:nvPr>
            <p:ph type="title"/>
          </p:nvPr>
        </p:nvSpPr>
        <p:spPr/>
        <p:txBody>
          <a:bodyPr/>
          <a:lstStyle/>
          <a:p>
            <a:r>
              <a:rPr lang="en-US"/>
              <a:t>Rooker-Feldman Doctrine</a:t>
            </a:r>
          </a:p>
        </p:txBody>
      </p:sp>
      <p:sp>
        <p:nvSpPr>
          <p:cNvPr id="3" name="Content Placeholder 2">
            <a:extLst>
              <a:ext uri="{FF2B5EF4-FFF2-40B4-BE49-F238E27FC236}">
                <a16:creationId xmlns:a16="http://schemas.microsoft.com/office/drawing/2014/main" id="{0D722DAB-EE74-291C-FCEC-6FC090799D30}"/>
              </a:ext>
            </a:extLst>
          </p:cNvPr>
          <p:cNvSpPr>
            <a:spLocks noGrp="1"/>
          </p:cNvSpPr>
          <p:nvPr>
            <p:ph idx="1"/>
          </p:nvPr>
        </p:nvSpPr>
        <p:spPr/>
        <p:txBody>
          <a:bodyPr vert="horz" lIns="91440" tIns="45720" rIns="91440" bIns="45720" rtlCol="0" anchor="t">
            <a:normAutofit/>
          </a:bodyPr>
          <a:lstStyle/>
          <a:p>
            <a:pPr marL="383540" indent="-383540"/>
            <a:r>
              <a:rPr lang="en-US"/>
              <a:t>“Held: The Rooker-Feldman doctrine bars federal district court jurisdiction over cases brought by state-court losers complaining of injuries caused by state-court judgments rendered before the district court proceedings commenced and seeking district court review and rejection of those judgments, regardless of whether the state-court judgment remains subject to further review in state appellate proceedings.”</a:t>
            </a:r>
          </a:p>
        </p:txBody>
      </p:sp>
    </p:spTree>
    <p:extLst>
      <p:ext uri="{BB962C8B-B14F-4D97-AF65-F5344CB8AC3E}">
        <p14:creationId xmlns:p14="http://schemas.microsoft.com/office/powerpoint/2010/main" val="9633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51E0F-E469-1F17-842E-8D0B46129A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62DF4A-B6DC-4293-C5DB-403E9C6A44B0}"/>
              </a:ext>
            </a:extLst>
          </p:cNvPr>
          <p:cNvSpPr>
            <a:spLocks noGrp="1"/>
          </p:cNvSpPr>
          <p:nvPr>
            <p:ph type="ctrTitle"/>
          </p:nvPr>
        </p:nvSpPr>
        <p:spPr>
          <a:xfrm>
            <a:off x="1554480" y="2871216"/>
            <a:ext cx="9052560" cy="2523744"/>
          </a:xfrm>
        </p:spPr>
        <p:txBody>
          <a:bodyPr/>
          <a:lstStyle/>
          <a:p>
            <a:r>
              <a:rPr lang="en-US" dirty="0"/>
              <a:t>Open courts</a:t>
            </a:r>
          </a:p>
        </p:txBody>
      </p:sp>
      <p:sp>
        <p:nvSpPr>
          <p:cNvPr id="3" name="Subtitle 2">
            <a:extLst>
              <a:ext uri="{FF2B5EF4-FFF2-40B4-BE49-F238E27FC236}">
                <a16:creationId xmlns:a16="http://schemas.microsoft.com/office/drawing/2014/main" id="{FFED2D81-9B5F-0B5E-4CCC-FEF63FF95638}"/>
              </a:ext>
            </a:extLst>
          </p:cNvPr>
          <p:cNvSpPr>
            <a:spLocks noGrp="1"/>
          </p:cNvSpPr>
          <p:nvPr>
            <p:ph type="subTitle" idx="1"/>
          </p:nvPr>
        </p:nvSpPr>
        <p:spPr>
          <a:xfrm>
            <a:off x="1554480" y="1554480"/>
            <a:ext cx="9052560" cy="1097280"/>
          </a:xfrm>
        </p:spPr>
        <p:txBody>
          <a:bodyPr>
            <a:normAutofit/>
          </a:bodyPr>
          <a:lstStyle/>
          <a:p>
            <a:r>
              <a:rPr lang="en-US" dirty="0"/>
              <a:t>Missouri Constitution </a:t>
            </a:r>
          </a:p>
        </p:txBody>
      </p:sp>
    </p:spTree>
    <p:extLst>
      <p:ext uri="{BB962C8B-B14F-4D97-AF65-F5344CB8AC3E}">
        <p14:creationId xmlns:p14="http://schemas.microsoft.com/office/powerpoint/2010/main" val="6177239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8DCEB-A30C-6734-1A75-FA3260E9A7DB}"/>
              </a:ext>
            </a:extLst>
          </p:cNvPr>
          <p:cNvSpPr>
            <a:spLocks noGrp="1"/>
          </p:cNvSpPr>
          <p:nvPr>
            <p:ph type="title"/>
          </p:nvPr>
        </p:nvSpPr>
        <p:spPr/>
        <p:txBody>
          <a:bodyPr/>
          <a:lstStyle/>
          <a:p>
            <a:r>
              <a:rPr lang="en-US" dirty="0"/>
              <a:t>Trespassing Courthouse</a:t>
            </a:r>
          </a:p>
        </p:txBody>
      </p:sp>
      <p:sp>
        <p:nvSpPr>
          <p:cNvPr id="3" name="Content Placeholder 2">
            <a:extLst>
              <a:ext uri="{FF2B5EF4-FFF2-40B4-BE49-F238E27FC236}">
                <a16:creationId xmlns:a16="http://schemas.microsoft.com/office/drawing/2014/main" id="{2501C442-1218-B47E-A740-A5BC852FD19D}"/>
              </a:ext>
            </a:extLst>
          </p:cNvPr>
          <p:cNvSpPr>
            <a:spLocks noGrp="1"/>
          </p:cNvSpPr>
          <p:nvPr>
            <p:ph idx="1"/>
          </p:nvPr>
        </p:nvSpPr>
        <p:spPr/>
        <p:txBody>
          <a:bodyPr vert="horz" lIns="91440" tIns="45720" rIns="91440" bIns="45720" rtlCol="0" anchor="t">
            <a:normAutofit fontScale="55000" lnSpcReduction="20000"/>
          </a:bodyPr>
          <a:lstStyle/>
          <a:p>
            <a:pPr marL="383540" indent="-383540"/>
            <a:r>
              <a:rPr lang="en-US" i="1" dirty="0">
                <a:hlinkClick r:id="rId2"/>
              </a:rPr>
              <a:t>Missouri v. Crocket</a:t>
            </a:r>
            <a:r>
              <a:rPr lang="en-US" dirty="0">
                <a:hlinkClick r:id="rId2"/>
              </a:rPr>
              <a:t>, (WD87758, 2/17/2026)</a:t>
            </a:r>
            <a:endParaRPr lang="en-US" dirty="0"/>
          </a:p>
          <a:p>
            <a:r>
              <a:rPr lang="en-US" dirty="0"/>
              <a:t>Crocket entered Boone County Courthouse with his smartphone to record.</a:t>
            </a:r>
          </a:p>
          <a:p>
            <a:r>
              <a:rPr lang="en-US" dirty="0"/>
              <a:t>This violated the local court rules.</a:t>
            </a:r>
          </a:p>
          <a:p>
            <a:r>
              <a:rPr lang="en-US" dirty="0"/>
              <a:t>He was asked if he had recording devices and would not answer.</a:t>
            </a:r>
          </a:p>
          <a:p>
            <a:r>
              <a:rPr lang="en-US" dirty="0"/>
              <a:t>He was told to leave.  Crocket returned.</a:t>
            </a:r>
          </a:p>
          <a:p>
            <a:r>
              <a:rPr lang="en-US" dirty="0"/>
              <a:t>He was being escorted through the courthouse and “threw up the double bird” at marshals.</a:t>
            </a:r>
          </a:p>
          <a:p>
            <a:r>
              <a:rPr lang="en-US" dirty="0"/>
              <a:t>Crocket was trespassed for 24 hours.</a:t>
            </a:r>
          </a:p>
          <a:p>
            <a:r>
              <a:rPr lang="en-US" dirty="0"/>
              <a:t>Crocket returned about an hour after being trespassed, was given multiple chances to leave but would not so he was arrested.</a:t>
            </a:r>
          </a:p>
          <a:p>
            <a:r>
              <a:rPr lang="en-US" dirty="0"/>
              <a:t>Crocket then went to the Chief Marshal’s home and spoke in an aggressive and intimidating fashion to the Chief Marshal’s wife.</a:t>
            </a:r>
          </a:p>
          <a:p>
            <a:r>
              <a:rPr lang="en-US" dirty="0"/>
              <a:t>Crocket was charged with trespassing for unlawfully remaining at the courthouse as well as second degree harassment for going to the Chief Marshal’s home.</a:t>
            </a:r>
          </a:p>
          <a:p>
            <a:r>
              <a:rPr lang="en-US" dirty="0"/>
              <a:t>Crocket argued 1) that the trial court did not show intent to cause emotional distress and 2) that his request to have his case dismissed because he was at the courthouse to file documents citing the open court provision of the Missouri Constitution.</a:t>
            </a:r>
          </a:p>
          <a:p>
            <a:r>
              <a:rPr lang="en-US" dirty="0"/>
              <a:t>The appellate court provided that “an open courts violation is established upon a showing that: (1) a party has a recognized cause of action; (2) that the cause of action is being restricted; and (3) the restriction is arbitrary or unreasonable.” </a:t>
            </a:r>
            <a:r>
              <a:rPr lang="en-US" i="1" u="sng" dirty="0"/>
              <a:t>Bromwell v. Nixon</a:t>
            </a:r>
            <a:r>
              <a:rPr lang="en-US" dirty="0"/>
              <a:t>, 361 S.W.3d 393, 399 (Mo. banc 2012).</a:t>
            </a:r>
          </a:p>
          <a:p>
            <a:r>
              <a:rPr lang="en-US" dirty="0"/>
              <a:t>The local rule did not allow for photography in the courthouse.</a:t>
            </a:r>
          </a:p>
          <a:p>
            <a:r>
              <a:rPr lang="en-US" dirty="0"/>
              <a:t>The Western District held that it was not an arbitrary and unreasonable restriction.  Crocket had been allowed to reenter the courthouse but then flipped off the court employees.  He was at that time trespassed and allowed to return after 24 hours at which time he could file his paperwork.</a:t>
            </a:r>
          </a:p>
          <a:p>
            <a:endParaRPr lang="en-US" dirty="0"/>
          </a:p>
        </p:txBody>
      </p:sp>
    </p:spTree>
    <p:extLst>
      <p:ext uri="{BB962C8B-B14F-4D97-AF65-F5344CB8AC3E}">
        <p14:creationId xmlns:p14="http://schemas.microsoft.com/office/powerpoint/2010/main" val="42575116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65057-6C90-53F7-9605-B08DD1A62D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C0A199-936C-3646-332F-082A3BA0D883}"/>
              </a:ext>
            </a:extLst>
          </p:cNvPr>
          <p:cNvSpPr>
            <a:spLocks noGrp="1"/>
          </p:cNvSpPr>
          <p:nvPr>
            <p:ph type="ctrTitle"/>
          </p:nvPr>
        </p:nvSpPr>
        <p:spPr>
          <a:xfrm>
            <a:off x="1554480" y="2871216"/>
            <a:ext cx="9052560" cy="2523744"/>
          </a:xfrm>
        </p:spPr>
        <p:txBody>
          <a:bodyPr/>
          <a:lstStyle/>
          <a:p>
            <a:r>
              <a:rPr lang="en-US" dirty="0"/>
              <a:t>First Amendment</a:t>
            </a:r>
          </a:p>
        </p:txBody>
      </p:sp>
      <p:sp>
        <p:nvSpPr>
          <p:cNvPr id="3" name="Subtitle 2">
            <a:extLst>
              <a:ext uri="{FF2B5EF4-FFF2-40B4-BE49-F238E27FC236}">
                <a16:creationId xmlns:a16="http://schemas.microsoft.com/office/drawing/2014/main" id="{959147D5-D3E9-2734-21BA-829D28E01506}"/>
              </a:ext>
            </a:extLst>
          </p:cNvPr>
          <p:cNvSpPr>
            <a:spLocks noGrp="1"/>
          </p:cNvSpPr>
          <p:nvPr>
            <p:ph type="subTitle" idx="1"/>
          </p:nvPr>
        </p:nvSpPr>
        <p:spPr>
          <a:xfrm>
            <a:off x="1554480" y="1554480"/>
            <a:ext cx="9052560" cy="1097280"/>
          </a:xfrm>
        </p:spPr>
        <p:txBody>
          <a:bodyPr>
            <a:normAutofit/>
          </a:bodyPr>
          <a:lstStyle/>
          <a:p>
            <a:r>
              <a:rPr lang="en-US" dirty="0"/>
              <a:t>Exercise of Religious Freedom</a:t>
            </a:r>
          </a:p>
        </p:txBody>
      </p:sp>
    </p:spTree>
    <p:extLst>
      <p:ext uri="{BB962C8B-B14F-4D97-AF65-F5344CB8AC3E}">
        <p14:creationId xmlns:p14="http://schemas.microsoft.com/office/powerpoint/2010/main" val="730075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92E0B58C-6F9D-FC4B-A6EE-89AE9CF397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1D8C36-7722-E714-FE73-E33E8827E670}"/>
              </a:ext>
            </a:extLst>
          </p:cNvPr>
          <p:cNvSpPr>
            <a:spLocks noGrp="1"/>
          </p:cNvSpPr>
          <p:nvPr>
            <p:ph type="title"/>
          </p:nvPr>
        </p:nvSpPr>
        <p:spPr>
          <a:xfrm>
            <a:off x="1371600" y="685800"/>
            <a:ext cx="3108960" cy="1161288"/>
          </a:xfrm>
          <a:noFill/>
        </p:spPr>
        <p:txBody>
          <a:bodyPr>
            <a:noAutofit/>
          </a:bodyPr>
          <a:lstStyle/>
          <a:p>
            <a:r>
              <a:rPr lang="en-US" cap="none" dirty="0"/>
              <a:t>Reasonable Suspicion</a:t>
            </a:r>
          </a:p>
        </p:txBody>
      </p:sp>
      <p:sp>
        <p:nvSpPr>
          <p:cNvPr id="3" name="Content Placeholder 2">
            <a:extLst>
              <a:ext uri="{FF2B5EF4-FFF2-40B4-BE49-F238E27FC236}">
                <a16:creationId xmlns:a16="http://schemas.microsoft.com/office/drawing/2014/main" id="{48EFC05A-31BB-6AA9-A763-F87796A94999}"/>
              </a:ext>
            </a:extLst>
          </p:cNvPr>
          <p:cNvSpPr>
            <a:spLocks noGrp="1"/>
          </p:cNvSpPr>
          <p:nvPr>
            <p:ph idx="1"/>
          </p:nvPr>
        </p:nvSpPr>
        <p:spPr>
          <a:xfrm>
            <a:off x="6309360" y="685800"/>
            <a:ext cx="5212080" cy="5760720"/>
          </a:xfrm>
          <a:noFill/>
        </p:spPr>
        <p:txBody>
          <a:bodyPr>
            <a:normAutofit/>
          </a:bodyPr>
          <a:lstStyle/>
          <a:p>
            <a:r>
              <a:rPr lang="en-US" i="1" u="sng" dirty="0">
                <a:hlinkClick r:id="rId2"/>
              </a:rPr>
              <a:t>District of Columbia v. R.W</a:t>
            </a:r>
            <a:r>
              <a:rPr lang="en-US" dirty="0">
                <a:hlinkClick r:id="rId2"/>
              </a:rPr>
              <a:t>., SC 25-248, 4/20/26</a:t>
            </a:r>
            <a:endParaRPr lang="en-US" dirty="0"/>
          </a:p>
          <a:p>
            <a:r>
              <a:rPr lang="en-US" dirty="0"/>
              <a:t>In assessing whether an officer had reasonable suspicion, a reviewing court must “look at the ‘totality of the circumstances’ of each case”—an analysis that precludes the “evaluation and rejection” of “factors in isolation from each other.” </a:t>
            </a:r>
          </a:p>
          <a:p>
            <a:r>
              <a:rPr lang="en-US" dirty="0"/>
              <a:t>The D. C. Court of Appeals departed from these principles because Officer Vanterpool clearly had reasonable suspicion to stop R. W. and was permitted to consider information about suspicious activity, two people fleeing from the car, and the vehicle being operated with an open door.</a:t>
            </a:r>
          </a:p>
        </p:txBody>
      </p:sp>
    </p:spTree>
    <p:extLst>
      <p:ext uri="{BB962C8B-B14F-4D97-AF65-F5344CB8AC3E}">
        <p14:creationId xmlns:p14="http://schemas.microsoft.com/office/powerpoint/2010/main" val="8204890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A77D4-08D3-C307-BF90-7047012E9909}"/>
              </a:ext>
            </a:extLst>
          </p:cNvPr>
          <p:cNvSpPr>
            <a:spLocks noGrp="1"/>
          </p:cNvSpPr>
          <p:nvPr>
            <p:ph type="title"/>
          </p:nvPr>
        </p:nvSpPr>
        <p:spPr/>
        <p:txBody>
          <a:bodyPr/>
          <a:lstStyle/>
          <a:p>
            <a:r>
              <a:rPr lang="en-US" dirty="0"/>
              <a:t>Free Exercise Clause/Due Process and Gender Identity of Students</a:t>
            </a:r>
          </a:p>
        </p:txBody>
      </p:sp>
      <p:sp>
        <p:nvSpPr>
          <p:cNvPr id="3" name="Content Placeholder 2">
            <a:extLst>
              <a:ext uri="{FF2B5EF4-FFF2-40B4-BE49-F238E27FC236}">
                <a16:creationId xmlns:a16="http://schemas.microsoft.com/office/drawing/2014/main" id="{D0424460-D125-EA83-F48D-E28623057B98}"/>
              </a:ext>
            </a:extLst>
          </p:cNvPr>
          <p:cNvSpPr>
            <a:spLocks noGrp="1"/>
          </p:cNvSpPr>
          <p:nvPr>
            <p:ph idx="1"/>
          </p:nvPr>
        </p:nvSpPr>
        <p:spPr/>
        <p:txBody>
          <a:bodyPr vert="horz" lIns="91440" tIns="45720" rIns="91440" bIns="45720" rtlCol="0" anchor="t">
            <a:normAutofit fontScale="92500" lnSpcReduction="10000"/>
          </a:bodyPr>
          <a:lstStyle/>
          <a:p>
            <a:pPr marL="383540" indent="-383540"/>
            <a:r>
              <a:rPr lang="en-US" i="1" u="sng" dirty="0">
                <a:hlinkClick r:id="rId2"/>
              </a:rPr>
              <a:t>Mirabelli v Bonta</a:t>
            </a:r>
            <a:r>
              <a:rPr lang="en-US" u="sng" dirty="0">
                <a:hlinkClick r:id="rId2"/>
              </a:rPr>
              <a:t>, (SC 25A810, 3/2/26)</a:t>
            </a:r>
            <a:r>
              <a:rPr lang="en-US" dirty="0"/>
              <a:t> </a:t>
            </a:r>
          </a:p>
          <a:p>
            <a:r>
              <a:rPr lang="en-US" dirty="0"/>
              <a:t>Decided March 2, 2026</a:t>
            </a:r>
          </a:p>
          <a:p>
            <a:r>
              <a:rPr lang="en-US" dirty="0"/>
              <a:t>California public school system policy stated that school employees must use preferred name and pronouns for students and had to receive consent from student to reveal gender identity to parents</a:t>
            </a:r>
          </a:p>
          <a:p>
            <a:r>
              <a:rPr lang="en-US" dirty="0"/>
              <a:t>District court enjoined enforcement of the policies</a:t>
            </a:r>
          </a:p>
          <a:p>
            <a:r>
              <a:rPr lang="en-US" dirty="0"/>
              <a:t>9</a:t>
            </a:r>
            <a:r>
              <a:rPr lang="en-US" baseline="30000" dirty="0"/>
              <a:t>th</a:t>
            </a:r>
            <a:r>
              <a:rPr lang="en-US" dirty="0"/>
              <a:t> circuit stayed the injunction</a:t>
            </a:r>
          </a:p>
          <a:p>
            <a:pPr marL="383540" indent="-383540"/>
            <a:r>
              <a:rPr lang="en-US" sz="1600" dirty="0"/>
              <a:t>Supreme Court vacated the stay stating stay not justified under four-factor test.</a:t>
            </a:r>
            <a:endParaRPr lang="en-US" sz="1600" dirty="0">
              <a:solidFill>
                <a:srgbClr val="000000"/>
              </a:solidFill>
            </a:endParaRPr>
          </a:p>
          <a:p>
            <a:pPr marL="383540" indent="-383540"/>
            <a:r>
              <a:rPr lang="en-US" sz="1600" dirty="0"/>
              <a:t>Four traditional stay factors from </a:t>
            </a:r>
            <a:r>
              <a:rPr lang="en-US" sz="1600" i="1" dirty="0"/>
              <a:t>Hilton v. </a:t>
            </a:r>
            <a:r>
              <a:rPr lang="en-US" sz="1600" i="1" dirty="0" err="1"/>
              <a:t>Braunskill</a:t>
            </a:r>
            <a:r>
              <a:rPr lang="en-US" sz="1600" dirty="0"/>
              <a:t>, 481 U.S.770, 770-771: </a:t>
            </a:r>
            <a:endParaRPr lang="en-US" sz="1600" dirty="0">
              <a:solidFill>
                <a:srgbClr val="000000"/>
              </a:solidFill>
            </a:endParaRPr>
          </a:p>
          <a:p>
            <a:pPr lvl="1" indent="-383540"/>
            <a:r>
              <a:rPr lang="en-US" sz="1600" dirty="0"/>
              <a:t>(1) whether the stay applicant has made a strong showing that he is likely to succeed on the merits; (2) whether the applicant will be irreparably injured absent a stay; (3) whether issuance of the stay will substantially injure the other parties interested in the proceeding; and (4) where the public interest lies”</a:t>
            </a:r>
            <a:endParaRPr lang="en-US" dirty="0"/>
          </a:p>
        </p:txBody>
      </p:sp>
    </p:spTree>
    <p:extLst>
      <p:ext uri="{BB962C8B-B14F-4D97-AF65-F5344CB8AC3E}">
        <p14:creationId xmlns:p14="http://schemas.microsoft.com/office/powerpoint/2010/main" val="35954970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301CC-36FF-8584-1082-A99E838C7C15}"/>
              </a:ext>
            </a:extLst>
          </p:cNvPr>
          <p:cNvSpPr>
            <a:spLocks noGrp="1"/>
          </p:cNvSpPr>
          <p:nvPr>
            <p:ph type="title"/>
          </p:nvPr>
        </p:nvSpPr>
        <p:spPr/>
        <p:txBody>
          <a:bodyPr/>
          <a:lstStyle/>
          <a:p>
            <a:r>
              <a:rPr lang="en-US" dirty="0"/>
              <a:t>Free Exercise Clause/Due Process and Gender Identity of Students</a:t>
            </a:r>
          </a:p>
        </p:txBody>
      </p:sp>
      <p:sp>
        <p:nvSpPr>
          <p:cNvPr id="3" name="Content Placeholder 2">
            <a:extLst>
              <a:ext uri="{FF2B5EF4-FFF2-40B4-BE49-F238E27FC236}">
                <a16:creationId xmlns:a16="http://schemas.microsoft.com/office/drawing/2014/main" id="{73CFBEF5-F983-9E48-E3B7-A627D5001029}"/>
              </a:ext>
            </a:extLst>
          </p:cNvPr>
          <p:cNvSpPr>
            <a:spLocks noGrp="1"/>
          </p:cNvSpPr>
          <p:nvPr>
            <p:ph idx="1"/>
          </p:nvPr>
        </p:nvSpPr>
        <p:spPr/>
        <p:txBody>
          <a:bodyPr vert="horz" lIns="91440" tIns="45720" rIns="91440" bIns="45720" rtlCol="0" anchor="t">
            <a:normAutofit/>
          </a:bodyPr>
          <a:lstStyle/>
          <a:p>
            <a:pPr marL="383540" indent="-383540"/>
            <a:endParaRPr lang="en-US" dirty="0"/>
          </a:p>
          <a:p>
            <a:pPr marL="383540" indent="-383540"/>
            <a:r>
              <a:rPr lang="en-US" dirty="0">
                <a:ea typeface="+mn-lt"/>
                <a:cs typeface="+mn-lt"/>
              </a:rPr>
              <a:t>“The State’s interest in safety could be served by a policy that allows religious exemptions while precluding gender-identity disclosure to parents who would engage in abuse. For these reasons, the parents who object to the California policies on free exercise grounds are likely to succeed on the merits.” </a:t>
            </a:r>
          </a:p>
          <a:p>
            <a:pPr marL="383540" indent="-383540"/>
            <a:r>
              <a:rPr lang="en-US" dirty="0">
                <a:ea typeface="+mn-lt"/>
                <a:cs typeface="+mn-lt"/>
              </a:rPr>
              <a:t>“The same is true for the subclass of parents who object to those policies on due process grounds. Under long-</a:t>
            </a:r>
            <a:r>
              <a:rPr lang="en-US" dirty="0" err="1">
                <a:ea typeface="+mn-lt"/>
                <a:cs typeface="+mn-lt"/>
              </a:rPr>
              <a:t>estab</a:t>
            </a:r>
            <a:r>
              <a:rPr lang="en-US" dirty="0">
                <a:ea typeface="+mn-lt"/>
                <a:cs typeface="+mn-lt"/>
              </a:rPr>
              <a:t> </a:t>
            </a:r>
            <a:r>
              <a:rPr lang="en-US" dirty="0" err="1">
                <a:ea typeface="+mn-lt"/>
                <a:cs typeface="+mn-lt"/>
              </a:rPr>
              <a:t>lished</a:t>
            </a:r>
            <a:r>
              <a:rPr lang="en-US" dirty="0">
                <a:ea typeface="+mn-lt"/>
                <a:cs typeface="+mn-lt"/>
              </a:rPr>
              <a:t> precedent, parents—not the State—have primary authority with respect to “the upbringing and education of children.”” </a:t>
            </a:r>
            <a:endParaRPr lang="en-US" dirty="0"/>
          </a:p>
        </p:txBody>
      </p:sp>
    </p:spTree>
    <p:extLst>
      <p:ext uri="{BB962C8B-B14F-4D97-AF65-F5344CB8AC3E}">
        <p14:creationId xmlns:p14="http://schemas.microsoft.com/office/powerpoint/2010/main" val="12892102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CAE64-0727-DD34-5151-1230B430C5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535129-A059-8CC4-3CD6-2FD6F125E9A5}"/>
              </a:ext>
            </a:extLst>
          </p:cNvPr>
          <p:cNvSpPr>
            <a:spLocks noGrp="1"/>
          </p:cNvSpPr>
          <p:nvPr>
            <p:ph type="ctrTitle"/>
          </p:nvPr>
        </p:nvSpPr>
        <p:spPr>
          <a:xfrm>
            <a:off x="1554480" y="2871216"/>
            <a:ext cx="9052560" cy="2523744"/>
          </a:xfrm>
        </p:spPr>
        <p:txBody>
          <a:bodyPr/>
          <a:lstStyle/>
          <a:p>
            <a:r>
              <a:rPr lang="en-US" dirty="0"/>
              <a:t>Sovereign Immunity</a:t>
            </a:r>
          </a:p>
        </p:txBody>
      </p:sp>
      <p:sp>
        <p:nvSpPr>
          <p:cNvPr id="3" name="Subtitle 2">
            <a:extLst>
              <a:ext uri="{FF2B5EF4-FFF2-40B4-BE49-F238E27FC236}">
                <a16:creationId xmlns:a16="http://schemas.microsoft.com/office/drawing/2014/main" id="{9141738F-EACC-FFAA-83C4-D0E9FE732D71}"/>
              </a:ext>
            </a:extLst>
          </p:cNvPr>
          <p:cNvSpPr>
            <a:spLocks noGrp="1"/>
          </p:cNvSpPr>
          <p:nvPr>
            <p:ph type="subTitle" idx="1"/>
          </p:nvPr>
        </p:nvSpPr>
        <p:spPr>
          <a:xfrm>
            <a:off x="1554480" y="1554480"/>
            <a:ext cx="9052560" cy="1097280"/>
          </a:xfrm>
        </p:spPr>
        <p:txBody>
          <a:bodyPr>
            <a:normAutofit/>
          </a:bodyPr>
          <a:lstStyle/>
          <a:p>
            <a:r>
              <a:rPr lang="en-US" dirty="0"/>
              <a:t>When Agency Is Not An Arm Of State</a:t>
            </a:r>
          </a:p>
        </p:txBody>
      </p:sp>
    </p:spTree>
    <p:extLst>
      <p:ext uri="{BB962C8B-B14F-4D97-AF65-F5344CB8AC3E}">
        <p14:creationId xmlns:p14="http://schemas.microsoft.com/office/powerpoint/2010/main" val="14628878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8DCEB-A30C-6734-1A75-FA3260E9A7DB}"/>
              </a:ext>
            </a:extLst>
          </p:cNvPr>
          <p:cNvSpPr>
            <a:spLocks noGrp="1"/>
          </p:cNvSpPr>
          <p:nvPr>
            <p:ph type="title"/>
          </p:nvPr>
        </p:nvSpPr>
        <p:spPr/>
        <p:txBody>
          <a:bodyPr/>
          <a:lstStyle/>
          <a:p>
            <a:r>
              <a:rPr lang="en-US"/>
              <a:t>Sovereign Immunity</a:t>
            </a:r>
          </a:p>
        </p:txBody>
      </p:sp>
      <p:sp>
        <p:nvSpPr>
          <p:cNvPr id="3" name="Content Placeholder 2">
            <a:extLst>
              <a:ext uri="{FF2B5EF4-FFF2-40B4-BE49-F238E27FC236}">
                <a16:creationId xmlns:a16="http://schemas.microsoft.com/office/drawing/2014/main" id="{2501C442-1218-B47E-A740-A5BC852FD19D}"/>
              </a:ext>
            </a:extLst>
          </p:cNvPr>
          <p:cNvSpPr>
            <a:spLocks noGrp="1"/>
          </p:cNvSpPr>
          <p:nvPr>
            <p:ph idx="1"/>
          </p:nvPr>
        </p:nvSpPr>
        <p:spPr/>
        <p:txBody>
          <a:bodyPr vert="horz" lIns="91440" tIns="45720" rIns="91440" bIns="45720" rtlCol="0" anchor="t">
            <a:normAutofit/>
          </a:bodyPr>
          <a:lstStyle/>
          <a:p>
            <a:pPr marL="383540" indent="-383540"/>
            <a:r>
              <a:rPr lang="en-US" i="1" u="sng">
                <a:hlinkClick r:id="rId2"/>
              </a:rPr>
              <a:t>Galette v New Jersey Transit Corporation</a:t>
            </a:r>
            <a:r>
              <a:rPr lang="en-US" u="sng">
                <a:hlinkClick r:id="rId2"/>
              </a:rPr>
              <a:t>, (SC 24-1021, 3/4/26)</a:t>
            </a:r>
            <a:endParaRPr lang="en-US" u="sng"/>
          </a:p>
          <a:p>
            <a:r>
              <a:rPr lang="en-US"/>
              <a:t>New Jersey Transit Corporation</a:t>
            </a:r>
          </a:p>
          <a:p>
            <a:pPr lvl="1"/>
            <a:r>
              <a:rPr lang="en-US"/>
              <a:t>“instrumentality of the State exercising governmental functions” but</a:t>
            </a:r>
          </a:p>
          <a:p>
            <a:pPr lvl="1"/>
            <a:r>
              <a:rPr lang="en-US"/>
              <a:t>“independent of any supervision of control” by NJ DOT.</a:t>
            </a:r>
          </a:p>
          <a:p>
            <a:r>
              <a:rPr lang="en-US"/>
              <a:t>Two lawsuits were filed in 2027 for injuries to individuals</a:t>
            </a:r>
          </a:p>
          <a:p>
            <a:pPr marL="383540" indent="-383540"/>
            <a:r>
              <a:rPr lang="en-US"/>
              <a:t>NJ Transit argued it was an arm of N.J. and sovereign immunity applied</a:t>
            </a:r>
          </a:p>
          <a:p>
            <a:r>
              <a:rPr lang="en-US"/>
              <a:t>“Held: NJ Transit Corporation is not an arm of New Jersey and thus is not entitled to share in New Jersey's interstate sovereign immunity.”</a:t>
            </a:r>
          </a:p>
          <a:p>
            <a:endParaRPr lang="en-US"/>
          </a:p>
        </p:txBody>
      </p:sp>
    </p:spTree>
    <p:extLst>
      <p:ext uri="{BB962C8B-B14F-4D97-AF65-F5344CB8AC3E}">
        <p14:creationId xmlns:p14="http://schemas.microsoft.com/office/powerpoint/2010/main" val="7819360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E412-DA72-A2FB-5A05-8B9883523F6C}"/>
              </a:ext>
            </a:extLst>
          </p:cNvPr>
          <p:cNvSpPr>
            <a:spLocks noGrp="1"/>
          </p:cNvSpPr>
          <p:nvPr>
            <p:ph type="title"/>
          </p:nvPr>
        </p:nvSpPr>
        <p:spPr/>
        <p:txBody>
          <a:bodyPr/>
          <a:lstStyle/>
          <a:p>
            <a:r>
              <a:rPr lang="en-US" dirty="0"/>
              <a:t>Sovereign Immunity	</a:t>
            </a:r>
          </a:p>
        </p:txBody>
      </p:sp>
      <p:sp>
        <p:nvSpPr>
          <p:cNvPr id="3" name="Content Placeholder 2">
            <a:extLst>
              <a:ext uri="{FF2B5EF4-FFF2-40B4-BE49-F238E27FC236}">
                <a16:creationId xmlns:a16="http://schemas.microsoft.com/office/drawing/2014/main" id="{255667AB-9148-77C5-2AB5-7F1BC0579DF7}"/>
              </a:ext>
            </a:extLst>
          </p:cNvPr>
          <p:cNvSpPr>
            <a:spLocks noGrp="1"/>
          </p:cNvSpPr>
          <p:nvPr>
            <p:ph idx="1"/>
          </p:nvPr>
        </p:nvSpPr>
        <p:spPr/>
        <p:txBody>
          <a:bodyPr/>
          <a:lstStyle/>
          <a:p>
            <a:r>
              <a:rPr lang="en-US" dirty="0"/>
              <a:t>“Sovereign immunity is “personal” to the State and extends only to arms of the State itself,” citing </a:t>
            </a:r>
            <a:r>
              <a:rPr lang="en-US" i="1" u="sng" dirty="0"/>
              <a:t>College Savings Bank v. Florida Prepaid Postsecondary Ed. Expense Bd</a:t>
            </a:r>
            <a:r>
              <a:rPr lang="en-US" dirty="0"/>
              <a:t>., 527 U.S. 666,. 675</a:t>
            </a:r>
          </a:p>
          <a:p>
            <a:r>
              <a:rPr lang="en-US" dirty="0"/>
              <a:t>Not an Arm of the State:</a:t>
            </a:r>
          </a:p>
          <a:p>
            <a:pPr lvl="1"/>
            <a:r>
              <a:rPr lang="en-US" dirty="0"/>
              <a:t>“The Court’s precedents have consistently and predominantly examined whether the State structured the entity as a legally separate entity liable for its own judgments.”</a:t>
            </a:r>
          </a:p>
          <a:p>
            <a:pPr lvl="1"/>
            <a:r>
              <a:rPr lang="en-US" dirty="0"/>
              <a:t>NJ Transit “was created as a “body corporate and politic with corporate succession” possessing typical corporate powers, such as the power to “[s]</a:t>
            </a:r>
            <a:r>
              <a:rPr lang="en-US" dirty="0" err="1"/>
              <a:t>ue</a:t>
            </a:r>
            <a:r>
              <a:rPr lang="en-US" dirty="0"/>
              <a:t> and be sued,” “enter into contracts,” and “acquire . . . property.”</a:t>
            </a:r>
          </a:p>
          <a:p>
            <a:endParaRPr lang="en-US" dirty="0"/>
          </a:p>
        </p:txBody>
      </p:sp>
    </p:spTree>
    <p:extLst>
      <p:ext uri="{BB962C8B-B14F-4D97-AF65-F5344CB8AC3E}">
        <p14:creationId xmlns:p14="http://schemas.microsoft.com/office/powerpoint/2010/main" val="31627426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D0FD5-A221-4681-3ECE-403364CB27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4CB89F-44BD-30C9-4701-14018F1CBA4C}"/>
              </a:ext>
            </a:extLst>
          </p:cNvPr>
          <p:cNvSpPr>
            <a:spLocks noGrp="1"/>
          </p:cNvSpPr>
          <p:nvPr>
            <p:ph type="ctrTitle"/>
          </p:nvPr>
        </p:nvSpPr>
        <p:spPr>
          <a:xfrm>
            <a:off x="1554480" y="2871216"/>
            <a:ext cx="9052560" cy="2523744"/>
          </a:xfrm>
        </p:spPr>
        <p:txBody>
          <a:bodyPr/>
          <a:lstStyle/>
          <a:p>
            <a:r>
              <a:rPr lang="en-US" dirty="0"/>
              <a:t>Article XIV,  § 2.6(5) of the Missouri Constitution</a:t>
            </a:r>
          </a:p>
        </p:txBody>
      </p:sp>
      <p:sp>
        <p:nvSpPr>
          <p:cNvPr id="3" name="Subtitle 2">
            <a:extLst>
              <a:ext uri="{FF2B5EF4-FFF2-40B4-BE49-F238E27FC236}">
                <a16:creationId xmlns:a16="http://schemas.microsoft.com/office/drawing/2014/main" id="{2542B3D7-A0C5-C6A9-5FE9-047D5AB435FD}"/>
              </a:ext>
            </a:extLst>
          </p:cNvPr>
          <p:cNvSpPr>
            <a:spLocks noGrp="1"/>
          </p:cNvSpPr>
          <p:nvPr>
            <p:ph type="subTitle" idx="1"/>
          </p:nvPr>
        </p:nvSpPr>
        <p:spPr>
          <a:xfrm>
            <a:off x="1554480" y="1554480"/>
            <a:ext cx="9052560" cy="1097280"/>
          </a:xfrm>
        </p:spPr>
        <p:txBody>
          <a:bodyPr>
            <a:normAutofit/>
          </a:bodyPr>
          <a:lstStyle/>
          <a:p>
            <a:r>
              <a:rPr lang="en-US" dirty="0"/>
              <a:t>Marijuana Sales Tax</a:t>
            </a:r>
          </a:p>
        </p:txBody>
      </p:sp>
    </p:spTree>
    <p:extLst>
      <p:ext uri="{BB962C8B-B14F-4D97-AF65-F5344CB8AC3E}">
        <p14:creationId xmlns:p14="http://schemas.microsoft.com/office/powerpoint/2010/main" val="8596106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26534-EB62-1F04-1D00-4423A46A2D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E66F9E-4CF2-59D3-ED36-69466FE7352F}"/>
              </a:ext>
            </a:extLst>
          </p:cNvPr>
          <p:cNvSpPr>
            <a:spLocks noGrp="1"/>
          </p:cNvSpPr>
          <p:nvPr>
            <p:ph type="title"/>
          </p:nvPr>
        </p:nvSpPr>
        <p:spPr/>
        <p:txBody>
          <a:bodyPr/>
          <a:lstStyle/>
          <a:p>
            <a:r>
              <a:rPr lang="en-US" dirty="0"/>
              <a:t>Marijuana Sales Tax</a:t>
            </a:r>
          </a:p>
        </p:txBody>
      </p:sp>
      <p:sp>
        <p:nvSpPr>
          <p:cNvPr id="3" name="Content Placeholder 2">
            <a:extLst>
              <a:ext uri="{FF2B5EF4-FFF2-40B4-BE49-F238E27FC236}">
                <a16:creationId xmlns:a16="http://schemas.microsoft.com/office/drawing/2014/main" id="{061A63ED-0D94-C51D-B79C-F5D880EC098D}"/>
              </a:ext>
            </a:extLst>
          </p:cNvPr>
          <p:cNvSpPr>
            <a:spLocks noGrp="1"/>
          </p:cNvSpPr>
          <p:nvPr>
            <p:ph idx="1"/>
          </p:nvPr>
        </p:nvSpPr>
        <p:spPr/>
        <p:txBody>
          <a:bodyPr>
            <a:normAutofit fontScale="70000" lnSpcReduction="20000"/>
          </a:bodyPr>
          <a:lstStyle/>
          <a:p>
            <a:r>
              <a:rPr lang="en-US" i="1" u="sng" dirty="0">
                <a:hlinkClick r:id="rId2"/>
              </a:rPr>
              <a:t>Robust v. St. Louis County</a:t>
            </a:r>
            <a:r>
              <a:rPr lang="en-US" u="sng" dirty="0">
                <a:hlinkClick r:id="rId2"/>
              </a:rPr>
              <a:t>, (ED112642, 11/122024)</a:t>
            </a:r>
            <a:endParaRPr lang="en-US" dirty="0"/>
          </a:p>
          <a:p>
            <a:r>
              <a:rPr lang="en-US" dirty="0"/>
              <a:t>Missouri Constitution amended in 2022 to permit legalized recreational use and possession of marijuana.</a:t>
            </a:r>
          </a:p>
          <a:p>
            <a:r>
              <a:rPr lang="en-US" dirty="0"/>
              <a:t>City of Florissant (an incorporated city in St. Louis County) voted to impose a 3 percent sales tax on retail sales of marijuana.  Additionally, St. Louis County voters passed a 3 percent sales tax on marijuana sold in St. Louis County.</a:t>
            </a:r>
          </a:p>
          <a:p>
            <a:r>
              <a:rPr lang="en-US" dirty="0"/>
              <a:t>Robust (a dispensary) collected the 3 percent for the City of Florissant but would not collect it for the county believing it was not required by the Missouri Constitution.</a:t>
            </a:r>
          </a:p>
          <a:p>
            <a:r>
              <a:rPr lang="en-US" dirty="0"/>
              <a:t>The language of Article XIV,  § 2.6(5) of the Missouri Constitution was at issue providing that “the governing body of any local government is authorized to impose, by ordinance or order, an additional sales tax in an amount not to exceed three percent on all tangible personal property retail sales of adult use marijuana sold in such political subdivision.” </a:t>
            </a:r>
          </a:p>
          <a:p>
            <a:r>
              <a:rPr lang="en-US" dirty="0"/>
              <a:t>The definition of “local government” was the deciding factor and the issue is whether the area is incorporated or unincorporated.</a:t>
            </a:r>
          </a:p>
          <a:p>
            <a:r>
              <a:rPr lang="en-US" dirty="0"/>
              <a:t>Article XIV, § 2.2(12) states, “‘Local government’ means, in the case of an incorporated area, a village, town, or city and, in the case of an unincorporated area, a county.” </a:t>
            </a:r>
          </a:p>
          <a:p>
            <a:r>
              <a:rPr lang="en-US" dirty="0"/>
              <a:t>Article XIV was determined to be unambiguous and an incorporated area like Florissant is the local government.</a:t>
            </a:r>
          </a:p>
          <a:p>
            <a:r>
              <a:rPr lang="en-US" dirty="0"/>
              <a:t>Found in favor of Robust.</a:t>
            </a:r>
          </a:p>
          <a:p>
            <a:endParaRPr lang="en-US" dirty="0"/>
          </a:p>
        </p:txBody>
      </p:sp>
    </p:spTree>
    <p:extLst>
      <p:ext uri="{BB962C8B-B14F-4D97-AF65-F5344CB8AC3E}">
        <p14:creationId xmlns:p14="http://schemas.microsoft.com/office/powerpoint/2010/main" val="16518449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5AB54-C0A5-EDDD-A39E-A94F2FF4A2B5}"/>
              </a:ext>
            </a:extLst>
          </p:cNvPr>
          <p:cNvSpPr>
            <a:spLocks noGrp="1"/>
          </p:cNvSpPr>
          <p:nvPr>
            <p:ph type="ctrTitle"/>
          </p:nvPr>
        </p:nvSpPr>
        <p:spPr/>
        <p:txBody>
          <a:bodyPr/>
          <a:lstStyle/>
          <a:p>
            <a:r>
              <a:rPr lang="en-US" sz="3600" dirty="0"/>
              <a:t>Fair market value vs. Actual Value </a:t>
            </a:r>
          </a:p>
        </p:txBody>
      </p:sp>
      <p:sp>
        <p:nvSpPr>
          <p:cNvPr id="3" name="Subtitle 2">
            <a:extLst>
              <a:ext uri="{FF2B5EF4-FFF2-40B4-BE49-F238E27FC236}">
                <a16:creationId xmlns:a16="http://schemas.microsoft.com/office/drawing/2014/main" id="{2B6CD2FE-A7A8-08EC-D0D0-3150449F3F15}"/>
              </a:ext>
            </a:extLst>
          </p:cNvPr>
          <p:cNvSpPr>
            <a:spLocks noGrp="1"/>
          </p:cNvSpPr>
          <p:nvPr>
            <p:ph type="subTitle" idx="1"/>
          </p:nvPr>
        </p:nvSpPr>
        <p:spPr/>
        <p:txBody>
          <a:bodyPr>
            <a:normAutofit/>
          </a:bodyPr>
          <a:lstStyle/>
          <a:p>
            <a:r>
              <a:rPr lang="en-US" sz="4800" dirty="0"/>
              <a:t>Eighth Amendment</a:t>
            </a:r>
          </a:p>
        </p:txBody>
      </p:sp>
    </p:spTree>
    <p:extLst>
      <p:ext uri="{BB962C8B-B14F-4D97-AF65-F5344CB8AC3E}">
        <p14:creationId xmlns:p14="http://schemas.microsoft.com/office/powerpoint/2010/main" val="40174671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F6EE9-8972-32A7-4EE5-DF4BEB6F6C05}"/>
              </a:ext>
            </a:extLst>
          </p:cNvPr>
          <p:cNvSpPr>
            <a:spLocks noGrp="1"/>
          </p:cNvSpPr>
          <p:nvPr>
            <p:ph type="title"/>
          </p:nvPr>
        </p:nvSpPr>
        <p:spPr/>
        <p:txBody>
          <a:bodyPr/>
          <a:lstStyle/>
          <a:p>
            <a:r>
              <a:rPr lang="en-US"/>
              <a:t>Just Compensation	</a:t>
            </a:r>
          </a:p>
        </p:txBody>
      </p:sp>
      <p:sp>
        <p:nvSpPr>
          <p:cNvPr id="3" name="Content Placeholder 2">
            <a:extLst>
              <a:ext uri="{FF2B5EF4-FFF2-40B4-BE49-F238E27FC236}">
                <a16:creationId xmlns:a16="http://schemas.microsoft.com/office/drawing/2014/main" id="{B024966F-0348-7438-5610-AED662E8C3C7}"/>
              </a:ext>
            </a:extLst>
          </p:cNvPr>
          <p:cNvSpPr>
            <a:spLocks noGrp="1"/>
          </p:cNvSpPr>
          <p:nvPr>
            <p:ph idx="1"/>
          </p:nvPr>
        </p:nvSpPr>
        <p:spPr/>
        <p:txBody>
          <a:bodyPr vert="horz" lIns="91440" tIns="45720" rIns="91440" bIns="45720" rtlCol="0" anchor="t">
            <a:normAutofit fontScale="92500" lnSpcReduction="10000"/>
          </a:bodyPr>
          <a:lstStyle/>
          <a:p>
            <a:pPr marL="383540" indent="-383540"/>
            <a:r>
              <a:rPr lang="en-US" i="1" u="sng" dirty="0">
                <a:hlinkClick r:id="rId2"/>
              </a:rPr>
              <a:t>Pung v. Isabella County</a:t>
            </a:r>
            <a:r>
              <a:rPr lang="en-US" u="sng" dirty="0">
                <a:hlinkClick r:id="rId2"/>
              </a:rPr>
              <a:t>, (SC 25-95, 6/23/26)</a:t>
            </a:r>
            <a:r>
              <a:rPr lang="en-US" dirty="0"/>
              <a:t> </a:t>
            </a:r>
          </a:p>
          <a:p>
            <a:pPr lvl="1"/>
            <a:r>
              <a:rPr lang="en-US" dirty="0"/>
              <a:t>Supreme Court of the United States – Decided June 23, 2026</a:t>
            </a:r>
          </a:p>
          <a:p>
            <a:pPr lvl="1" indent="-383540"/>
            <a:r>
              <a:rPr lang="en-US" dirty="0"/>
              <a:t>Plaintiff owed $2,241.93 in real-property taxes</a:t>
            </a:r>
          </a:p>
          <a:p>
            <a:pPr lvl="1"/>
            <a:r>
              <a:rPr lang="en-US" dirty="0"/>
              <a:t>Local tax authorities initiated foreclosure proceedings</a:t>
            </a:r>
          </a:p>
          <a:p>
            <a:pPr lvl="1"/>
            <a:r>
              <a:rPr lang="en-US" dirty="0"/>
              <a:t>Home assessed at $194,400</a:t>
            </a:r>
          </a:p>
          <a:p>
            <a:pPr lvl="1"/>
            <a:r>
              <a:rPr lang="en-US" dirty="0"/>
              <a:t>Public Auction brought $76,008 for the home</a:t>
            </a:r>
          </a:p>
          <a:p>
            <a:pPr lvl="1"/>
            <a:r>
              <a:rPr lang="en-US" dirty="0"/>
              <a:t>Plaintiff received the difference of $76,008 and $2,241.93 and sued based on fair market value</a:t>
            </a:r>
          </a:p>
          <a:p>
            <a:pPr lvl="1"/>
            <a:r>
              <a:rPr lang="en-US" dirty="0"/>
              <a:t>“Held: 1. The proper baseline for measuring “just compensation” following a tax sale is the auction sale price, not the property’s hypothetical fair market value, at least when the sale is fairly conducted in light of the country’s history of tax sales.”</a:t>
            </a:r>
          </a:p>
          <a:p>
            <a:endParaRPr lang="en-US" dirty="0"/>
          </a:p>
        </p:txBody>
      </p:sp>
    </p:spTree>
    <p:extLst>
      <p:ext uri="{BB962C8B-B14F-4D97-AF65-F5344CB8AC3E}">
        <p14:creationId xmlns:p14="http://schemas.microsoft.com/office/powerpoint/2010/main" val="7491547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89F5B-D7F8-6241-AD22-C8D271F1BD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805DC7-D706-CA19-C293-0FF483C3C080}"/>
              </a:ext>
            </a:extLst>
          </p:cNvPr>
          <p:cNvSpPr>
            <a:spLocks noGrp="1"/>
          </p:cNvSpPr>
          <p:nvPr>
            <p:ph type="ctrTitle"/>
          </p:nvPr>
        </p:nvSpPr>
        <p:spPr/>
        <p:txBody>
          <a:bodyPr/>
          <a:lstStyle/>
          <a:p>
            <a:r>
              <a:rPr lang="en-US" sz="2800" dirty="0"/>
              <a:t>Right to Counsel during Trial</a:t>
            </a:r>
          </a:p>
        </p:txBody>
      </p:sp>
      <p:sp>
        <p:nvSpPr>
          <p:cNvPr id="3" name="Subtitle 2">
            <a:extLst>
              <a:ext uri="{FF2B5EF4-FFF2-40B4-BE49-F238E27FC236}">
                <a16:creationId xmlns:a16="http://schemas.microsoft.com/office/drawing/2014/main" id="{EDE3AD1B-44C4-EC0E-9221-49E5AB0DE871}"/>
              </a:ext>
            </a:extLst>
          </p:cNvPr>
          <p:cNvSpPr>
            <a:spLocks noGrp="1"/>
          </p:cNvSpPr>
          <p:nvPr>
            <p:ph type="subTitle" idx="1"/>
          </p:nvPr>
        </p:nvSpPr>
        <p:spPr/>
        <p:txBody>
          <a:bodyPr>
            <a:normAutofit/>
          </a:bodyPr>
          <a:lstStyle/>
          <a:p>
            <a:r>
              <a:rPr lang="en-US" sz="4800" dirty="0"/>
              <a:t>Sixth Amendment</a:t>
            </a:r>
          </a:p>
        </p:txBody>
      </p:sp>
    </p:spTree>
    <p:extLst>
      <p:ext uri="{BB962C8B-B14F-4D97-AF65-F5344CB8AC3E}">
        <p14:creationId xmlns:p14="http://schemas.microsoft.com/office/powerpoint/2010/main" val="2034638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B509C4E3-E46E-2B78-5B65-1EE36099E2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B58F8B-B4D0-099D-5E4A-E3B1395B73F1}"/>
              </a:ext>
            </a:extLst>
          </p:cNvPr>
          <p:cNvSpPr>
            <a:spLocks noGrp="1"/>
          </p:cNvSpPr>
          <p:nvPr>
            <p:ph type="ctrTitle"/>
          </p:nvPr>
        </p:nvSpPr>
        <p:spPr>
          <a:xfrm>
            <a:off x="1554480" y="2871216"/>
            <a:ext cx="9052560" cy="2523744"/>
          </a:xfrm>
        </p:spPr>
        <p:txBody>
          <a:bodyPr/>
          <a:lstStyle/>
          <a:p>
            <a:r>
              <a:rPr lang="en-US" dirty="0"/>
              <a:t>First Amendment</a:t>
            </a:r>
          </a:p>
        </p:txBody>
      </p:sp>
      <p:sp>
        <p:nvSpPr>
          <p:cNvPr id="3" name="Subtitle 2">
            <a:extLst>
              <a:ext uri="{FF2B5EF4-FFF2-40B4-BE49-F238E27FC236}">
                <a16:creationId xmlns:a16="http://schemas.microsoft.com/office/drawing/2014/main" id="{D3EAE774-8CD6-7446-A502-E91C148D1D31}"/>
              </a:ext>
            </a:extLst>
          </p:cNvPr>
          <p:cNvSpPr>
            <a:spLocks noGrp="1"/>
          </p:cNvSpPr>
          <p:nvPr>
            <p:ph type="subTitle" idx="1"/>
          </p:nvPr>
        </p:nvSpPr>
        <p:spPr>
          <a:xfrm>
            <a:off x="1554480" y="1554480"/>
            <a:ext cx="9052560" cy="1097280"/>
          </a:xfrm>
        </p:spPr>
        <p:txBody>
          <a:bodyPr>
            <a:normAutofit/>
          </a:bodyPr>
          <a:lstStyle/>
          <a:p>
            <a:r>
              <a:rPr lang="en-US" dirty="0"/>
              <a:t>§ 1983 Prospective Relief First Amendment, Prior Conviction</a:t>
            </a:r>
          </a:p>
        </p:txBody>
      </p:sp>
    </p:spTree>
    <p:extLst>
      <p:ext uri="{BB962C8B-B14F-4D97-AF65-F5344CB8AC3E}">
        <p14:creationId xmlns:p14="http://schemas.microsoft.com/office/powerpoint/2010/main" val="40947334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83C61-BC0C-828F-03A7-A877EE8CF218}"/>
              </a:ext>
            </a:extLst>
          </p:cNvPr>
          <p:cNvSpPr>
            <a:spLocks noGrp="1"/>
          </p:cNvSpPr>
          <p:nvPr>
            <p:ph type="title"/>
          </p:nvPr>
        </p:nvSpPr>
        <p:spPr/>
        <p:txBody>
          <a:bodyPr/>
          <a:lstStyle/>
          <a:p>
            <a:r>
              <a:rPr lang="en-US"/>
              <a:t>sixth amendment</a:t>
            </a:r>
          </a:p>
        </p:txBody>
      </p:sp>
      <p:sp>
        <p:nvSpPr>
          <p:cNvPr id="3" name="Content Placeholder 2">
            <a:extLst>
              <a:ext uri="{FF2B5EF4-FFF2-40B4-BE49-F238E27FC236}">
                <a16:creationId xmlns:a16="http://schemas.microsoft.com/office/drawing/2014/main" id="{16F7E035-10E4-605D-EE3C-B7158FA14CF2}"/>
              </a:ext>
            </a:extLst>
          </p:cNvPr>
          <p:cNvSpPr>
            <a:spLocks noGrp="1"/>
          </p:cNvSpPr>
          <p:nvPr>
            <p:ph idx="1"/>
          </p:nvPr>
        </p:nvSpPr>
        <p:spPr/>
        <p:txBody>
          <a:bodyPr vert="horz" lIns="91440" tIns="45720" rIns="91440" bIns="45720" rtlCol="0" anchor="t">
            <a:normAutofit/>
          </a:bodyPr>
          <a:lstStyle/>
          <a:p>
            <a:pPr marL="383540" indent="-383540"/>
            <a:r>
              <a:rPr lang="en-US" i="1">
                <a:ea typeface="+mn-lt"/>
                <a:cs typeface="+mn-lt"/>
                <a:hlinkClick r:id="rId2"/>
              </a:rPr>
              <a:t>Villarreal v. Texas</a:t>
            </a:r>
            <a:r>
              <a:rPr lang="en-US">
                <a:ea typeface="+mn-lt"/>
                <a:cs typeface="+mn-lt"/>
                <a:hlinkClick r:id="rId2"/>
              </a:rPr>
              <a:t>, (SC 24-557, 2/25/26)</a:t>
            </a:r>
            <a:r>
              <a:rPr lang="en-US">
                <a:ea typeface="+mn-lt"/>
                <a:cs typeface="+mn-lt"/>
              </a:rPr>
              <a:t> </a:t>
            </a:r>
            <a:endParaRPr lang="en-US"/>
          </a:p>
          <a:p>
            <a:pPr marL="383540" indent="-383540"/>
            <a:r>
              <a:rPr lang="en-US">
                <a:ea typeface="+mn-lt"/>
                <a:cs typeface="+mn-lt"/>
              </a:rPr>
              <a:t>Murder Trial – Defendant Villareal</a:t>
            </a:r>
            <a:endParaRPr lang="en-US"/>
          </a:p>
          <a:p>
            <a:pPr marL="383540" indent="-383540"/>
            <a:r>
              <a:rPr lang="en-US">
                <a:ea typeface="+mn-lt"/>
                <a:cs typeface="+mn-lt"/>
              </a:rPr>
              <a:t>Testimony of defendant was interrupted by recess that was overnight.</a:t>
            </a:r>
            <a:endParaRPr lang="en-US"/>
          </a:p>
          <a:p>
            <a:pPr marL="383540" indent="-383540"/>
            <a:r>
              <a:rPr lang="en-US"/>
              <a:t>The trial judge, recognizing the defendant's Sixth Amendment right to counsel, allowed Villareal to speak with his attorneys during the recess but did not allow the attorneys to "manage [Villareal's] testimony."</a:t>
            </a:r>
          </a:p>
          <a:p>
            <a:pPr marL="383540" indent="-383540"/>
            <a:r>
              <a:rPr lang="en-US"/>
              <a:t>Villareal was convicted of murder and appealed.</a:t>
            </a:r>
          </a:p>
          <a:p>
            <a:pPr marL="383540" indent="-383540"/>
            <a:endParaRPr lang="en-US"/>
          </a:p>
          <a:p>
            <a:pPr marL="383540" indent="-383540"/>
            <a:endParaRPr lang="en-US"/>
          </a:p>
        </p:txBody>
      </p:sp>
    </p:spTree>
    <p:extLst>
      <p:ext uri="{BB962C8B-B14F-4D97-AF65-F5344CB8AC3E}">
        <p14:creationId xmlns:p14="http://schemas.microsoft.com/office/powerpoint/2010/main" val="15420708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23C43-BF39-D362-4032-1DB3FBE3A0FA}"/>
              </a:ext>
            </a:extLst>
          </p:cNvPr>
          <p:cNvSpPr>
            <a:spLocks noGrp="1"/>
          </p:cNvSpPr>
          <p:nvPr>
            <p:ph type="title"/>
          </p:nvPr>
        </p:nvSpPr>
        <p:spPr/>
        <p:txBody>
          <a:bodyPr/>
          <a:lstStyle/>
          <a:p>
            <a:r>
              <a:rPr lang="en-US">
                <a:ea typeface="+mj-lt"/>
                <a:cs typeface="+mj-lt"/>
              </a:rPr>
              <a:t> Sixth Amendment </a:t>
            </a:r>
            <a:endParaRPr lang="en-US"/>
          </a:p>
          <a:p>
            <a:endParaRPr lang="en-US"/>
          </a:p>
        </p:txBody>
      </p:sp>
      <p:sp>
        <p:nvSpPr>
          <p:cNvPr id="3" name="Content Placeholder 2">
            <a:extLst>
              <a:ext uri="{FF2B5EF4-FFF2-40B4-BE49-F238E27FC236}">
                <a16:creationId xmlns:a16="http://schemas.microsoft.com/office/drawing/2014/main" id="{9EC4434D-3310-B4D8-3910-C758270FEA0F}"/>
              </a:ext>
            </a:extLst>
          </p:cNvPr>
          <p:cNvSpPr>
            <a:spLocks noGrp="1"/>
          </p:cNvSpPr>
          <p:nvPr>
            <p:ph idx="1"/>
          </p:nvPr>
        </p:nvSpPr>
        <p:spPr/>
        <p:txBody>
          <a:bodyPr vert="horz" lIns="91440" tIns="45720" rIns="91440" bIns="45720" rtlCol="0" anchor="t">
            <a:normAutofit/>
          </a:bodyPr>
          <a:lstStyle/>
          <a:p>
            <a:pPr marL="383540" indent="-383540"/>
            <a:r>
              <a:rPr lang="en-US">
                <a:ea typeface="+mn-lt"/>
                <a:cs typeface="+mn-lt"/>
              </a:rPr>
              <a:t>“The Sixth Amendment guarantees as “fundamental” a criminal defendant's right to consult with counsel.”</a:t>
            </a:r>
            <a:endParaRPr lang="en-US"/>
          </a:p>
          <a:p>
            <a:pPr marL="383540" indent="-383540"/>
            <a:r>
              <a:rPr lang="en-US">
                <a:ea typeface="+mn-lt"/>
                <a:cs typeface="+mn-lt"/>
              </a:rPr>
              <a:t>A defendant on the witness stand, “[a]ssum[es] the position of a witness…”</a:t>
            </a:r>
            <a:endParaRPr lang="en-US"/>
          </a:p>
          <a:p>
            <a:pPr marL="383540" indent="-383540"/>
            <a:r>
              <a:rPr lang="en-US">
                <a:ea typeface="+mn-lt"/>
                <a:cs typeface="+mn-lt"/>
              </a:rPr>
              <a:t>A defendant may confer with his lawyer during an overnight recess.</a:t>
            </a:r>
            <a:endParaRPr lang="en-US"/>
          </a:p>
          <a:p>
            <a:pPr marL="383540" indent="-383540"/>
            <a:r>
              <a:rPr lang="en-US">
                <a:ea typeface="+mn-lt"/>
                <a:cs typeface="+mn-lt"/>
              </a:rPr>
              <a:t>Conferral with the attorney includes matters “other than his own testimony”</a:t>
            </a:r>
            <a:endParaRPr lang="en-US"/>
          </a:p>
          <a:p>
            <a:pPr lvl="1" indent="-383540"/>
            <a:r>
              <a:rPr lang="en-US">
                <a:ea typeface="+mn-lt"/>
                <a:cs typeface="+mn-lt"/>
              </a:rPr>
              <a:t>Tactical decisions</a:t>
            </a:r>
            <a:endParaRPr lang="en-US" i="0"/>
          </a:p>
          <a:p>
            <a:pPr lvl="1" indent="-383540"/>
            <a:r>
              <a:rPr lang="en-US" i="0">
                <a:ea typeface="+mn-lt"/>
                <a:cs typeface="+mn-lt"/>
              </a:rPr>
              <a:t>Strategies</a:t>
            </a:r>
            <a:endParaRPr lang="en-US" i="0"/>
          </a:p>
          <a:p>
            <a:pPr lvl="1" indent="-383540"/>
            <a:r>
              <a:rPr lang="en-US" i="0">
                <a:ea typeface="+mn-lt"/>
                <a:cs typeface="+mn-lt"/>
              </a:rPr>
              <a:t>Significance of the day’s events</a:t>
            </a:r>
            <a:endParaRPr lang="en-US" i="0"/>
          </a:p>
          <a:p>
            <a:pPr marL="383540" indent="-383540"/>
            <a:endParaRPr lang="en-US"/>
          </a:p>
        </p:txBody>
      </p:sp>
    </p:spTree>
    <p:extLst>
      <p:ext uri="{BB962C8B-B14F-4D97-AF65-F5344CB8AC3E}">
        <p14:creationId xmlns:p14="http://schemas.microsoft.com/office/powerpoint/2010/main" val="23688386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DB7C2-F7D9-C762-3AB8-FF84E182B60C}"/>
              </a:ext>
            </a:extLst>
          </p:cNvPr>
          <p:cNvSpPr>
            <a:spLocks noGrp="1"/>
          </p:cNvSpPr>
          <p:nvPr>
            <p:ph type="title"/>
          </p:nvPr>
        </p:nvSpPr>
        <p:spPr/>
        <p:txBody>
          <a:bodyPr/>
          <a:lstStyle/>
          <a:p>
            <a:r>
              <a:rPr lang="en-US">
                <a:ea typeface="+mj-lt"/>
                <a:cs typeface="+mj-lt"/>
              </a:rPr>
              <a:t>Sixth Amendment </a:t>
            </a:r>
            <a:endParaRPr lang="en-US"/>
          </a:p>
          <a:p>
            <a:endParaRPr lang="en-US"/>
          </a:p>
        </p:txBody>
      </p:sp>
      <p:sp>
        <p:nvSpPr>
          <p:cNvPr id="3" name="Content Placeholder 2">
            <a:extLst>
              <a:ext uri="{FF2B5EF4-FFF2-40B4-BE49-F238E27FC236}">
                <a16:creationId xmlns:a16="http://schemas.microsoft.com/office/drawing/2014/main" id="{E082694A-FFFF-D746-D923-64F5A73A11A8}"/>
              </a:ext>
            </a:extLst>
          </p:cNvPr>
          <p:cNvSpPr>
            <a:spLocks noGrp="1"/>
          </p:cNvSpPr>
          <p:nvPr>
            <p:ph idx="1"/>
          </p:nvPr>
        </p:nvSpPr>
        <p:spPr/>
        <p:txBody>
          <a:bodyPr vert="horz" lIns="91440" tIns="45720" rIns="91440" bIns="45720" rtlCol="0" anchor="t">
            <a:normAutofit/>
          </a:bodyPr>
          <a:lstStyle/>
          <a:p>
            <a:pPr marL="383540" indent="-383540"/>
            <a:r>
              <a:rPr lang="en-US">
                <a:ea typeface="+mn-lt"/>
                <a:cs typeface="+mn-lt"/>
              </a:rPr>
              <a:t>“A midtestimony defendant does not have a protected Sixth Amendment right to discuss his ongoing testimony with his lawyer. Put differently, where no nontestimony topics are involved, the Sixth Amendment provides no constitutional right to consultation during breaks in the defendant's testimony.”</a:t>
            </a:r>
            <a:endParaRPr lang="en-US"/>
          </a:p>
          <a:p>
            <a:pPr marL="383540" indent="-383540"/>
            <a:endParaRPr lang="en-US"/>
          </a:p>
        </p:txBody>
      </p:sp>
    </p:spTree>
    <p:extLst>
      <p:ext uri="{BB962C8B-B14F-4D97-AF65-F5344CB8AC3E}">
        <p14:creationId xmlns:p14="http://schemas.microsoft.com/office/powerpoint/2010/main" val="37485866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A5143-E594-F927-3EDE-F5A5EE6BF1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00FF16-DCC7-E557-1B5E-CCB663475C65}"/>
              </a:ext>
            </a:extLst>
          </p:cNvPr>
          <p:cNvSpPr>
            <a:spLocks noGrp="1"/>
          </p:cNvSpPr>
          <p:nvPr>
            <p:ph type="ctrTitle"/>
          </p:nvPr>
        </p:nvSpPr>
        <p:spPr/>
        <p:txBody>
          <a:bodyPr/>
          <a:lstStyle/>
          <a:p>
            <a:r>
              <a:rPr lang="en-US" sz="3200" dirty="0"/>
              <a:t>Geofencing cellphone privacy</a:t>
            </a:r>
            <a:br>
              <a:rPr lang="en-US" sz="3200" dirty="0"/>
            </a:br>
            <a:r>
              <a:rPr lang="en-US" sz="3200" dirty="0"/>
              <a:t>(Ragan)</a:t>
            </a:r>
          </a:p>
        </p:txBody>
      </p:sp>
      <p:sp>
        <p:nvSpPr>
          <p:cNvPr id="3" name="Subtitle 2">
            <a:extLst>
              <a:ext uri="{FF2B5EF4-FFF2-40B4-BE49-F238E27FC236}">
                <a16:creationId xmlns:a16="http://schemas.microsoft.com/office/drawing/2014/main" id="{E522B86B-21E3-00F7-388F-A44E913EEE3B}"/>
              </a:ext>
            </a:extLst>
          </p:cNvPr>
          <p:cNvSpPr>
            <a:spLocks noGrp="1"/>
          </p:cNvSpPr>
          <p:nvPr>
            <p:ph type="subTitle" idx="1"/>
          </p:nvPr>
        </p:nvSpPr>
        <p:spPr/>
        <p:txBody>
          <a:bodyPr>
            <a:normAutofit/>
          </a:bodyPr>
          <a:lstStyle/>
          <a:p>
            <a:r>
              <a:rPr lang="en-US" sz="6000" dirty="0"/>
              <a:t>Fourth Amendment</a:t>
            </a:r>
          </a:p>
        </p:txBody>
      </p:sp>
    </p:spTree>
    <p:extLst>
      <p:ext uri="{BB962C8B-B14F-4D97-AF65-F5344CB8AC3E}">
        <p14:creationId xmlns:p14="http://schemas.microsoft.com/office/powerpoint/2010/main" val="23522704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7087A-EF28-D4FD-9A99-D658A6526D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79B665-A391-E4F3-4106-80E94AFB31D0}"/>
              </a:ext>
            </a:extLst>
          </p:cNvPr>
          <p:cNvSpPr>
            <a:spLocks noGrp="1"/>
          </p:cNvSpPr>
          <p:nvPr>
            <p:ph type="title"/>
          </p:nvPr>
        </p:nvSpPr>
        <p:spPr/>
        <p:txBody>
          <a:bodyPr/>
          <a:lstStyle/>
          <a:p>
            <a:r>
              <a:rPr lang="en-US" dirty="0">
                <a:ea typeface="+mj-lt"/>
                <a:cs typeface="+mj-lt"/>
              </a:rPr>
              <a:t>Fourth Amendment </a:t>
            </a:r>
            <a:endParaRPr lang="en-US" dirty="0"/>
          </a:p>
          <a:p>
            <a:endParaRPr lang="en-US" dirty="0"/>
          </a:p>
        </p:txBody>
      </p:sp>
      <p:sp>
        <p:nvSpPr>
          <p:cNvPr id="3" name="Content Placeholder 2">
            <a:extLst>
              <a:ext uri="{FF2B5EF4-FFF2-40B4-BE49-F238E27FC236}">
                <a16:creationId xmlns:a16="http://schemas.microsoft.com/office/drawing/2014/main" id="{CE5E91BB-4898-0A46-5AD6-4C4B6C29E38F}"/>
              </a:ext>
            </a:extLst>
          </p:cNvPr>
          <p:cNvSpPr>
            <a:spLocks noGrp="1"/>
          </p:cNvSpPr>
          <p:nvPr>
            <p:ph idx="1"/>
          </p:nvPr>
        </p:nvSpPr>
        <p:spPr/>
        <p:txBody>
          <a:bodyPr vert="horz" lIns="91440" tIns="45720" rIns="91440" bIns="45720" rtlCol="0" anchor="t">
            <a:normAutofit fontScale="85000" lnSpcReduction="10000"/>
          </a:bodyPr>
          <a:lstStyle/>
          <a:p>
            <a:pPr marL="383540" indent="-383540"/>
            <a:r>
              <a:rPr lang="en-US" i="1" u="sng" dirty="0">
                <a:ea typeface="+mn-lt"/>
                <a:cs typeface="+mn-lt"/>
                <a:hlinkClick r:id="rId2"/>
              </a:rPr>
              <a:t>Chatrie v. United States</a:t>
            </a:r>
            <a:r>
              <a:rPr lang="en-US" dirty="0">
                <a:ea typeface="+mn-lt"/>
                <a:cs typeface="+mn-lt"/>
                <a:hlinkClick r:id="rId2"/>
              </a:rPr>
              <a:t>, (25-112, 4/27/26)</a:t>
            </a:r>
            <a:endParaRPr lang="en-US" dirty="0">
              <a:ea typeface="+mn-lt"/>
              <a:cs typeface="+mn-lt"/>
            </a:endParaRPr>
          </a:p>
          <a:p>
            <a:pPr marL="383540" indent="-383540"/>
            <a:r>
              <a:rPr lang="en-US" dirty="0">
                <a:ea typeface="+mn-lt"/>
                <a:cs typeface="+mn-lt"/>
              </a:rPr>
              <a:t>A credit union was robbed in Midlothian, Virginia. Witness statements advised investigators that the robber had approached the credit union from a corner adjacent to the church while talking on a cell phone</a:t>
            </a:r>
          </a:p>
          <a:p>
            <a:pPr marL="383540" indent="-383540"/>
            <a:r>
              <a:rPr lang="en-US" dirty="0">
                <a:ea typeface="+mn-lt"/>
                <a:cs typeface="+mn-lt"/>
              </a:rPr>
              <a:t>Officers applied for a geofence warrant directed at Google which would require google to and over data about the cell phones located within a 150-meter radius of the credit union near the time of the crime.</a:t>
            </a:r>
          </a:p>
          <a:p>
            <a:pPr marL="383540" indent="-383540"/>
            <a:r>
              <a:rPr lang="en-US" dirty="0">
                <a:ea typeface="+mn-lt"/>
                <a:cs typeface="+mn-lt"/>
              </a:rPr>
              <a:t>The warrant described a three-step process that the police would use to narrow down users to determine a suspect and after the police narrowed down the list Google would turn over the name and phone number information.</a:t>
            </a:r>
          </a:p>
          <a:p>
            <a:pPr marL="383540" indent="-383540"/>
            <a:r>
              <a:rPr lang="en-US" dirty="0">
                <a:ea typeface="+mn-lt"/>
                <a:cs typeface="+mn-lt"/>
              </a:rPr>
              <a:t>Officers charged Chatrie with robbery and a related firearms offense.  </a:t>
            </a:r>
          </a:p>
          <a:p>
            <a:pPr marL="383540" indent="-383540"/>
            <a:r>
              <a:rPr lang="en-US" dirty="0">
                <a:ea typeface="+mn-lt"/>
                <a:cs typeface="+mn-lt"/>
              </a:rPr>
              <a:t>The district court found that the geofence warrant violated </a:t>
            </a:r>
            <a:r>
              <a:rPr lang="en-US" dirty="0" err="1">
                <a:ea typeface="+mn-lt"/>
                <a:cs typeface="+mn-lt"/>
              </a:rPr>
              <a:t>Chatrie’s</a:t>
            </a:r>
            <a:r>
              <a:rPr lang="en-US" dirty="0">
                <a:ea typeface="+mn-lt"/>
                <a:cs typeface="+mn-lt"/>
              </a:rPr>
              <a:t> Fourth Amendment rights.  The Fourth circuit affirmed the trial court.  The Supreme Court affirmed.</a:t>
            </a:r>
            <a:endParaRPr lang="en-US" dirty="0"/>
          </a:p>
          <a:p>
            <a:pPr marL="383540" indent="-383540"/>
            <a:endParaRPr lang="en-US" dirty="0"/>
          </a:p>
        </p:txBody>
      </p:sp>
    </p:spTree>
    <p:extLst>
      <p:ext uri="{BB962C8B-B14F-4D97-AF65-F5344CB8AC3E}">
        <p14:creationId xmlns:p14="http://schemas.microsoft.com/office/powerpoint/2010/main" val="9174631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2B67B-B5FA-3D7A-28D0-52F0452C27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564BF2-5AC9-1FDA-839E-F1F70A9BE22B}"/>
              </a:ext>
            </a:extLst>
          </p:cNvPr>
          <p:cNvSpPr>
            <a:spLocks noGrp="1"/>
          </p:cNvSpPr>
          <p:nvPr>
            <p:ph type="title"/>
          </p:nvPr>
        </p:nvSpPr>
        <p:spPr/>
        <p:txBody>
          <a:bodyPr/>
          <a:lstStyle/>
          <a:p>
            <a:r>
              <a:rPr lang="en-US" dirty="0">
                <a:ea typeface="+mj-lt"/>
                <a:cs typeface="+mj-lt"/>
              </a:rPr>
              <a:t>Fourth Amendment </a:t>
            </a:r>
            <a:endParaRPr lang="en-US" dirty="0"/>
          </a:p>
          <a:p>
            <a:endParaRPr lang="en-US" dirty="0"/>
          </a:p>
        </p:txBody>
      </p:sp>
      <p:sp>
        <p:nvSpPr>
          <p:cNvPr id="3" name="Content Placeholder 2">
            <a:extLst>
              <a:ext uri="{FF2B5EF4-FFF2-40B4-BE49-F238E27FC236}">
                <a16:creationId xmlns:a16="http://schemas.microsoft.com/office/drawing/2014/main" id="{81895C0A-40FA-2A85-537C-3B051B164B8D}"/>
              </a:ext>
            </a:extLst>
          </p:cNvPr>
          <p:cNvSpPr>
            <a:spLocks noGrp="1"/>
          </p:cNvSpPr>
          <p:nvPr>
            <p:ph idx="1"/>
          </p:nvPr>
        </p:nvSpPr>
        <p:spPr/>
        <p:txBody>
          <a:bodyPr vert="horz" lIns="91440" tIns="45720" rIns="91440" bIns="45720" rtlCol="0" anchor="t">
            <a:normAutofit fontScale="70000" lnSpcReduction="20000"/>
          </a:bodyPr>
          <a:lstStyle/>
          <a:p>
            <a:pPr marL="383540" indent="-383540"/>
            <a:r>
              <a:rPr lang="en-US" i="1" u="sng" dirty="0">
                <a:ea typeface="+mn-lt"/>
                <a:cs typeface="+mn-lt"/>
                <a:hlinkClick r:id="rId2"/>
              </a:rPr>
              <a:t>Chatrie v. United States</a:t>
            </a:r>
            <a:r>
              <a:rPr lang="en-US" dirty="0">
                <a:ea typeface="+mn-lt"/>
                <a:cs typeface="+mn-lt"/>
                <a:hlinkClick r:id="rId2"/>
              </a:rPr>
              <a:t>, (25-112, 6-29-26)</a:t>
            </a:r>
            <a:endParaRPr lang="en-US" dirty="0">
              <a:ea typeface="+mn-lt"/>
              <a:cs typeface="+mn-lt"/>
            </a:endParaRPr>
          </a:p>
          <a:p>
            <a:pPr marL="383540" indent="-383540"/>
            <a:r>
              <a:rPr lang="en-US" dirty="0">
                <a:ea typeface="+mn-lt"/>
                <a:cs typeface="+mn-lt"/>
              </a:rPr>
              <a:t>The Fourth Amendment protects individuals’ reasonable expectation of privacy and governmental intrusion into that private sphere qualifies as a search.</a:t>
            </a:r>
          </a:p>
          <a:p>
            <a:pPr marL="383540" indent="-383540"/>
            <a:r>
              <a:rPr lang="en-US" dirty="0">
                <a:ea typeface="+mn-lt"/>
                <a:cs typeface="+mn-lt"/>
              </a:rPr>
              <a:t>In </a:t>
            </a:r>
            <a:r>
              <a:rPr lang="en-US" i="1" u="sng" dirty="0">
                <a:ea typeface="+mn-lt"/>
                <a:cs typeface="+mn-lt"/>
              </a:rPr>
              <a:t>Carpenter</a:t>
            </a:r>
            <a:r>
              <a:rPr lang="en-US" dirty="0">
                <a:ea typeface="+mn-lt"/>
                <a:cs typeface="+mn-lt"/>
              </a:rPr>
              <a:t> the Supreme Court held that accessing cell-site location information constitutes a Fourth Amendment search because “individuals have a reasonable expectation of privacy in the whole of their physical movements.” This information collected includes not only public spheres but also private spheres.  </a:t>
            </a:r>
            <a:r>
              <a:rPr lang="en-US" i="1" u="sng" dirty="0">
                <a:ea typeface="+mn-lt"/>
                <a:cs typeface="+mn-lt"/>
              </a:rPr>
              <a:t>Carpenter v. United States</a:t>
            </a:r>
            <a:r>
              <a:rPr lang="en-US" dirty="0">
                <a:ea typeface="+mn-lt"/>
                <a:cs typeface="+mn-lt"/>
              </a:rPr>
              <a:t>, 585 U.S. 296 </a:t>
            </a:r>
          </a:p>
          <a:p>
            <a:pPr marL="383540" indent="-383540"/>
            <a:r>
              <a:rPr lang="en-US" dirty="0"/>
              <a:t>The Government’s argument that accessing only a short amount of cell-phone location information does not count as a Fourth Amendment search fails. “[E]</a:t>
            </a:r>
            <a:r>
              <a:rPr lang="en-US" dirty="0" err="1"/>
              <a:t>ven</a:t>
            </a:r>
            <a:r>
              <a:rPr lang="en-US" dirty="0"/>
              <a:t> short-term monitoring” can provide “a wealth of detail about [a person’s] familial, political, professional, religious, and sexual associations,” United States v. Jones, 565 U. S. 400, 415, and this Court has never understood Fourth Amendment protections as kicking in only once an intrusion “goes too far,” Pennsylvania Coal Co. v. Mahon, 260 U. S. 393, 415. </a:t>
            </a:r>
          </a:p>
          <a:p>
            <a:pPr marL="383540" indent="-383540"/>
            <a:r>
              <a:rPr lang="en-US" dirty="0"/>
              <a:t>Where the Fourth Amendment applies, it applies regardless of “the quality or quantity of information” the government obtains. Kyllo v. United States, 533 U. S. 27, 37. That approach makes all the more sense when, as with Location History, law enforcement officials can select the time-limited set of materials they want from an all-encompassing database. </a:t>
            </a:r>
          </a:p>
          <a:p>
            <a:pPr marL="383540" indent="-383540"/>
            <a:r>
              <a:rPr lang="en-US" dirty="0">
                <a:ea typeface="+mn-lt"/>
                <a:cs typeface="+mn-lt"/>
              </a:rPr>
              <a:t>Police officers conducted a Fourth Amendment search when they acquired </a:t>
            </a:r>
            <a:r>
              <a:rPr lang="en-US" dirty="0" err="1">
                <a:ea typeface="+mn-lt"/>
                <a:cs typeface="+mn-lt"/>
              </a:rPr>
              <a:t>Chatrie’s</a:t>
            </a:r>
            <a:r>
              <a:rPr lang="en-US" dirty="0">
                <a:ea typeface="+mn-lt"/>
                <a:cs typeface="+mn-lt"/>
              </a:rPr>
              <a:t> location data from Google because an individual has a reasonable expectation of privacy in his cell-phone location information.</a:t>
            </a:r>
          </a:p>
        </p:txBody>
      </p:sp>
    </p:spTree>
    <p:extLst>
      <p:ext uri="{BB962C8B-B14F-4D97-AF65-F5344CB8AC3E}">
        <p14:creationId xmlns:p14="http://schemas.microsoft.com/office/powerpoint/2010/main" val="10298477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1AA64-AE99-F47B-CA5F-E640AB1FA4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A7387A-D6C5-64DD-57AC-7D7F8A222162}"/>
              </a:ext>
            </a:extLst>
          </p:cNvPr>
          <p:cNvSpPr>
            <a:spLocks noGrp="1"/>
          </p:cNvSpPr>
          <p:nvPr>
            <p:ph type="ctrTitle"/>
          </p:nvPr>
        </p:nvSpPr>
        <p:spPr/>
        <p:txBody>
          <a:bodyPr/>
          <a:lstStyle/>
          <a:p>
            <a:r>
              <a:rPr lang="en-US" sz="3200" dirty="0"/>
              <a:t>Gender accommodation in sports</a:t>
            </a:r>
          </a:p>
        </p:txBody>
      </p:sp>
      <p:sp>
        <p:nvSpPr>
          <p:cNvPr id="3" name="Subtitle 2">
            <a:extLst>
              <a:ext uri="{FF2B5EF4-FFF2-40B4-BE49-F238E27FC236}">
                <a16:creationId xmlns:a16="http://schemas.microsoft.com/office/drawing/2014/main" id="{022EABAB-52A7-9371-6772-B102B4D8A5BF}"/>
              </a:ext>
            </a:extLst>
          </p:cNvPr>
          <p:cNvSpPr>
            <a:spLocks noGrp="1"/>
          </p:cNvSpPr>
          <p:nvPr>
            <p:ph type="subTitle" idx="1"/>
          </p:nvPr>
        </p:nvSpPr>
        <p:spPr/>
        <p:txBody>
          <a:bodyPr>
            <a:normAutofit/>
          </a:bodyPr>
          <a:lstStyle/>
          <a:p>
            <a:r>
              <a:rPr lang="en-US" sz="6000" dirty="0"/>
              <a:t>Title IX</a:t>
            </a:r>
          </a:p>
        </p:txBody>
      </p:sp>
    </p:spTree>
    <p:extLst>
      <p:ext uri="{BB962C8B-B14F-4D97-AF65-F5344CB8AC3E}">
        <p14:creationId xmlns:p14="http://schemas.microsoft.com/office/powerpoint/2010/main" val="24851450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DBD40-075F-586B-8E4A-E7BFF88FAD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ADE077-8BD0-5346-D9CC-B830E2137EEF}"/>
              </a:ext>
            </a:extLst>
          </p:cNvPr>
          <p:cNvSpPr>
            <a:spLocks noGrp="1"/>
          </p:cNvSpPr>
          <p:nvPr>
            <p:ph type="title"/>
          </p:nvPr>
        </p:nvSpPr>
        <p:spPr/>
        <p:txBody>
          <a:bodyPr/>
          <a:lstStyle/>
          <a:p>
            <a:r>
              <a:rPr lang="en-US" dirty="0">
                <a:ea typeface="+mj-lt"/>
                <a:cs typeface="+mj-lt"/>
              </a:rPr>
              <a:t>Title IX</a:t>
            </a:r>
            <a:endParaRPr lang="en-US" dirty="0"/>
          </a:p>
          <a:p>
            <a:endParaRPr lang="en-US" dirty="0"/>
          </a:p>
        </p:txBody>
      </p:sp>
      <p:sp>
        <p:nvSpPr>
          <p:cNvPr id="3" name="Content Placeholder 2">
            <a:extLst>
              <a:ext uri="{FF2B5EF4-FFF2-40B4-BE49-F238E27FC236}">
                <a16:creationId xmlns:a16="http://schemas.microsoft.com/office/drawing/2014/main" id="{8CBFC72B-CF90-4C13-2B4B-65C2EF7B4D8F}"/>
              </a:ext>
            </a:extLst>
          </p:cNvPr>
          <p:cNvSpPr>
            <a:spLocks noGrp="1"/>
          </p:cNvSpPr>
          <p:nvPr>
            <p:ph idx="1"/>
          </p:nvPr>
        </p:nvSpPr>
        <p:spPr/>
        <p:txBody>
          <a:bodyPr vert="horz" lIns="91440" tIns="45720" rIns="91440" bIns="45720" rtlCol="0" anchor="t">
            <a:normAutofit fontScale="70000" lnSpcReduction="20000"/>
          </a:bodyPr>
          <a:lstStyle/>
          <a:p>
            <a:pPr marL="383540" indent="-383540"/>
            <a:r>
              <a:rPr lang="en-US" i="1" u="sng" dirty="0">
                <a:ea typeface="+mn-lt"/>
                <a:cs typeface="+mn-lt"/>
                <a:hlinkClick r:id="rId2"/>
              </a:rPr>
              <a:t>West Virginia v. B.P.J., (24-43, 6/30/26)</a:t>
            </a:r>
            <a:endParaRPr lang="en-US" dirty="0">
              <a:ea typeface="+mn-lt"/>
              <a:cs typeface="+mn-lt"/>
            </a:endParaRPr>
          </a:p>
          <a:p>
            <a:pPr marL="383540" indent="-383540"/>
            <a:r>
              <a:rPr lang="en-US" dirty="0">
                <a:ea typeface="+mn-lt"/>
                <a:cs typeface="+mn-lt"/>
              </a:rPr>
              <a:t>West Virgina law prohibits biological male participation in female sports. Providing sex is determined by biology. </a:t>
            </a:r>
          </a:p>
          <a:p>
            <a:pPr marL="383540" indent="-383540"/>
            <a:r>
              <a:rPr lang="en-US" dirty="0">
                <a:ea typeface="+mn-lt"/>
                <a:cs typeface="+mn-lt"/>
              </a:rPr>
              <a:t>BPJ was born biological male who identifies as female.  In third grade, BPJ socially transitioned and adopted a new name and then took puberty blockers to prevent male puberty.</a:t>
            </a:r>
          </a:p>
          <a:p>
            <a:pPr marL="383540" indent="-383540"/>
            <a:r>
              <a:rPr lang="en-US" dirty="0">
                <a:ea typeface="+mn-lt"/>
                <a:cs typeface="+mn-lt"/>
              </a:rPr>
              <a:t>When BPJ entered sixth grade she wanted to participate in girls' cross country.  BPJ was prohibited from participation. BPJ sued alleging violations of Title IX and Equal Protection Clause. District court granted summary judgment in favor of the state.  The Fourth Circuit reversed and remanded for further findings on the Equal Protection Clause.  The Supreme Court reversed the Fourth Circuit.</a:t>
            </a:r>
          </a:p>
          <a:p>
            <a:pPr marL="383540" indent="-383540"/>
            <a:r>
              <a:rPr lang="en-US" dirty="0">
                <a:ea typeface="+mn-lt"/>
                <a:cs typeface="+mn-lt"/>
              </a:rPr>
              <a:t>BPJ did not argue that the state could prohibit males from participating in female sport activities.  BPJ argued that there should be an exception for males who identify as females and have taken puberty blockers and hormones.   </a:t>
            </a:r>
          </a:p>
          <a:p>
            <a:pPr marL="383540" indent="-383540"/>
            <a:r>
              <a:rPr lang="en-US" dirty="0">
                <a:ea typeface="+mn-lt"/>
                <a:cs typeface="+mn-lt"/>
              </a:rPr>
              <a:t>Title IX provides for separate sports for members of each sex where selection for such teams is based upon competitive skill or activity involved in contact sports.</a:t>
            </a:r>
          </a:p>
          <a:p>
            <a:pPr marL="383540" indent="-383540"/>
            <a:r>
              <a:rPr lang="en-US" dirty="0">
                <a:ea typeface="+mn-lt"/>
                <a:cs typeface="+mn-lt"/>
              </a:rPr>
              <a:t>The ordinary term “sex” at the time of enactment in the 1970s was biological sex and not gender identity.  The inherent physical difference between men and women are precisely why regulations permit separate sport teams ,</a:t>
            </a:r>
          </a:p>
          <a:p>
            <a:pPr marL="383540" indent="-383540"/>
            <a:r>
              <a:rPr lang="en-US" dirty="0">
                <a:ea typeface="+mn-lt"/>
                <a:cs typeface="+mn-lt"/>
              </a:rPr>
              <a:t>Separate sports teams for males and females is reasonable given the biological difference between males and females.  </a:t>
            </a:r>
          </a:p>
        </p:txBody>
      </p:sp>
    </p:spTree>
    <p:extLst>
      <p:ext uri="{BB962C8B-B14F-4D97-AF65-F5344CB8AC3E}">
        <p14:creationId xmlns:p14="http://schemas.microsoft.com/office/powerpoint/2010/main" val="1671563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5CA8B-4F00-9173-516B-3BBE75892B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F4B5BF-CC0D-2C6C-28A8-A75DE862C558}"/>
              </a:ext>
            </a:extLst>
          </p:cNvPr>
          <p:cNvSpPr>
            <a:spLocks noGrp="1"/>
          </p:cNvSpPr>
          <p:nvPr>
            <p:ph type="title"/>
          </p:nvPr>
        </p:nvSpPr>
        <p:spPr/>
        <p:txBody>
          <a:bodyPr/>
          <a:lstStyle/>
          <a:p>
            <a:r>
              <a:rPr lang="en-US" dirty="0">
                <a:ea typeface="+mj-lt"/>
                <a:cs typeface="+mj-lt"/>
              </a:rPr>
              <a:t>Title IX</a:t>
            </a:r>
            <a:endParaRPr lang="en-US" dirty="0"/>
          </a:p>
          <a:p>
            <a:endParaRPr lang="en-US" dirty="0"/>
          </a:p>
        </p:txBody>
      </p:sp>
      <p:sp>
        <p:nvSpPr>
          <p:cNvPr id="3" name="Content Placeholder 2">
            <a:extLst>
              <a:ext uri="{FF2B5EF4-FFF2-40B4-BE49-F238E27FC236}">
                <a16:creationId xmlns:a16="http://schemas.microsoft.com/office/drawing/2014/main" id="{71164404-9F1A-8E4B-CDFD-CFFD670EEC7A}"/>
              </a:ext>
            </a:extLst>
          </p:cNvPr>
          <p:cNvSpPr>
            <a:spLocks noGrp="1"/>
          </p:cNvSpPr>
          <p:nvPr>
            <p:ph idx="1"/>
          </p:nvPr>
        </p:nvSpPr>
        <p:spPr/>
        <p:txBody>
          <a:bodyPr vert="horz" lIns="91440" tIns="45720" rIns="91440" bIns="45720" rtlCol="0" anchor="t">
            <a:normAutofit fontScale="77500" lnSpcReduction="20000"/>
          </a:bodyPr>
          <a:lstStyle/>
          <a:p>
            <a:pPr marL="383540" indent="-383540"/>
            <a:r>
              <a:rPr lang="en-US" i="1" u="sng" dirty="0">
                <a:ea typeface="+mn-lt"/>
                <a:cs typeface="+mn-lt"/>
                <a:hlinkClick r:id="rId2"/>
              </a:rPr>
              <a:t>West Virginia v. B.P.J., (24-43, 6/30/26)</a:t>
            </a:r>
            <a:endParaRPr lang="en-US" dirty="0">
              <a:ea typeface="+mn-lt"/>
              <a:cs typeface="+mn-lt"/>
            </a:endParaRPr>
          </a:p>
          <a:p>
            <a:pPr marL="383540" indent="-383540"/>
            <a:r>
              <a:rPr lang="en-US" dirty="0">
                <a:ea typeface="+mn-lt"/>
                <a:cs typeface="+mn-lt"/>
              </a:rPr>
              <a:t>Title VII: Title VII prohibitions on gender discrimination against individuals who are gay or transgender are not applicable in this matter.  The matter before the court is Title IX protection and Equal protection claim.  The court will examine this issue from the prospective the state has an interest in ensuring competitive fairness for biological females participating in competitive sport. </a:t>
            </a:r>
          </a:p>
          <a:p>
            <a:pPr marL="383540" indent="-383540"/>
            <a:r>
              <a:rPr lang="en-US" dirty="0"/>
              <a:t>Equal Protection: Court’s equal protection precedents allow general classifications like those made in the West Virginia and Idaho laws so long as there is at least a substantial relationship between the classification and the State’s interests. See </a:t>
            </a:r>
            <a:r>
              <a:rPr lang="en-US" i="1" u="sng" dirty="0"/>
              <a:t>United States v. Virginia</a:t>
            </a:r>
            <a:r>
              <a:rPr lang="en-US" dirty="0"/>
              <a:t>, 518 U. S., at 533. After all, “most legislation classifies for one purpose or another, with resulting disadvantage to various groups or persons.” </a:t>
            </a:r>
            <a:r>
              <a:rPr lang="en-US" i="1" u="sng" dirty="0" err="1"/>
              <a:t>Skrmetti</a:t>
            </a:r>
            <a:r>
              <a:rPr lang="en-US" dirty="0"/>
              <a:t>, 605 U. S., at 509 (quotation marks omitted). As the Court has long recognized, “[p]</a:t>
            </a:r>
            <a:r>
              <a:rPr lang="en-US" dirty="0" err="1"/>
              <a:t>erfection</a:t>
            </a:r>
            <a:r>
              <a:rPr lang="en-US" dirty="0"/>
              <a:t> in making the necessary classifications is neither possible nor necessary.” </a:t>
            </a:r>
            <a:r>
              <a:rPr lang="en-US" i="1" u="sng" dirty="0"/>
              <a:t>Massachusetts Bd. of Retirement v. Murgia</a:t>
            </a:r>
            <a:r>
              <a:rPr lang="en-US" dirty="0"/>
              <a:t>, 427 U. S. 307, 314 (1976) (per curiam). For that reason, none of this Court’s “gender-based classification equal protection cases have required that the statute under consideration must be capable of achieving its ultimate objective in every instance.” </a:t>
            </a:r>
            <a:r>
              <a:rPr lang="en-US" i="1" u="sng" dirty="0"/>
              <a:t>Nguyen</a:t>
            </a:r>
            <a:r>
              <a:rPr lang="en-US" dirty="0"/>
              <a:t>, 533 U. S., at 70. </a:t>
            </a:r>
            <a:endParaRPr lang="en-US" dirty="0">
              <a:ea typeface="+mn-lt"/>
              <a:cs typeface="+mn-lt"/>
            </a:endParaRPr>
          </a:p>
        </p:txBody>
      </p:sp>
    </p:spTree>
    <p:extLst>
      <p:ext uri="{BB962C8B-B14F-4D97-AF65-F5344CB8AC3E}">
        <p14:creationId xmlns:p14="http://schemas.microsoft.com/office/powerpoint/2010/main" val="27502575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F2541-4BA7-6255-C0B9-A8BAC5AB06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D38738-1C41-0D73-49FC-0049AE8C6906}"/>
              </a:ext>
            </a:extLst>
          </p:cNvPr>
          <p:cNvSpPr>
            <a:spLocks noGrp="1"/>
          </p:cNvSpPr>
          <p:nvPr>
            <p:ph type="ctrTitle"/>
          </p:nvPr>
        </p:nvSpPr>
        <p:spPr/>
        <p:txBody>
          <a:bodyPr/>
          <a:lstStyle/>
          <a:p>
            <a:r>
              <a:rPr lang="en-US" sz="3200" dirty="0"/>
              <a:t>Solar Panel </a:t>
            </a:r>
            <a:r>
              <a:rPr lang="en-US" sz="3200"/>
              <a:t>Restrictions prohibited</a:t>
            </a:r>
            <a:endParaRPr lang="en-US" sz="3200" dirty="0"/>
          </a:p>
        </p:txBody>
      </p:sp>
      <p:sp>
        <p:nvSpPr>
          <p:cNvPr id="3" name="Subtitle 2">
            <a:extLst>
              <a:ext uri="{FF2B5EF4-FFF2-40B4-BE49-F238E27FC236}">
                <a16:creationId xmlns:a16="http://schemas.microsoft.com/office/drawing/2014/main" id="{9028D40D-7F8D-F704-A2A2-5E4A443FA48E}"/>
              </a:ext>
            </a:extLst>
          </p:cNvPr>
          <p:cNvSpPr>
            <a:spLocks noGrp="1"/>
          </p:cNvSpPr>
          <p:nvPr>
            <p:ph type="subTitle" idx="1"/>
          </p:nvPr>
        </p:nvSpPr>
        <p:spPr/>
        <p:txBody>
          <a:bodyPr>
            <a:normAutofit/>
          </a:bodyPr>
          <a:lstStyle/>
          <a:p>
            <a:r>
              <a:rPr lang="en-US" sz="6000" dirty="0"/>
              <a:t>Section 441.404.3 </a:t>
            </a:r>
            <a:r>
              <a:rPr lang="en-US" sz="6000" dirty="0" err="1"/>
              <a:t>RSMo</a:t>
            </a:r>
            <a:r>
              <a:rPr lang="en-US" sz="6000" dirty="0"/>
              <a:t>,</a:t>
            </a:r>
          </a:p>
        </p:txBody>
      </p:sp>
    </p:spTree>
    <p:extLst>
      <p:ext uri="{BB962C8B-B14F-4D97-AF65-F5344CB8AC3E}">
        <p14:creationId xmlns:p14="http://schemas.microsoft.com/office/powerpoint/2010/main" val="2892698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07C1DE5-BA13-7306-1B66-E75F8EE016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E33790-EEFB-6652-7C45-39875335BA57}"/>
              </a:ext>
            </a:extLst>
          </p:cNvPr>
          <p:cNvSpPr>
            <a:spLocks noGrp="1"/>
          </p:cNvSpPr>
          <p:nvPr>
            <p:ph type="title"/>
          </p:nvPr>
        </p:nvSpPr>
        <p:spPr>
          <a:xfrm>
            <a:off x="1371600" y="685800"/>
            <a:ext cx="3108960" cy="1828800"/>
          </a:xfrm>
          <a:noFill/>
        </p:spPr>
        <p:txBody>
          <a:bodyPr>
            <a:noAutofit/>
          </a:bodyPr>
          <a:lstStyle/>
          <a:p>
            <a:r>
              <a:rPr lang="en-US" cap="none" dirty="0"/>
              <a:t>1983 Prospective Relief</a:t>
            </a:r>
          </a:p>
        </p:txBody>
      </p:sp>
      <p:sp>
        <p:nvSpPr>
          <p:cNvPr id="3" name="Content Placeholder 2">
            <a:extLst>
              <a:ext uri="{FF2B5EF4-FFF2-40B4-BE49-F238E27FC236}">
                <a16:creationId xmlns:a16="http://schemas.microsoft.com/office/drawing/2014/main" id="{7AF185D6-D533-764C-8E4C-76AC4AE288B1}"/>
              </a:ext>
            </a:extLst>
          </p:cNvPr>
          <p:cNvSpPr>
            <a:spLocks noGrp="1"/>
          </p:cNvSpPr>
          <p:nvPr>
            <p:ph idx="1"/>
          </p:nvPr>
        </p:nvSpPr>
        <p:spPr>
          <a:xfrm>
            <a:off x="6309360" y="685800"/>
            <a:ext cx="5212080" cy="5760720"/>
          </a:xfrm>
          <a:noFill/>
        </p:spPr>
        <p:txBody>
          <a:bodyPr>
            <a:normAutofit lnSpcReduction="10000"/>
          </a:bodyPr>
          <a:lstStyle/>
          <a:p>
            <a:r>
              <a:rPr lang="en-US" i="1" u="sng" dirty="0">
                <a:hlinkClick r:id="rId2"/>
              </a:rPr>
              <a:t>Olivier v. City of Brandon, Mississippi, 24-993, 3/20/26</a:t>
            </a:r>
            <a:endParaRPr lang="en-US" dirty="0"/>
          </a:p>
          <a:p>
            <a:r>
              <a:rPr lang="en-US" sz="1600" dirty="0"/>
              <a:t>Olivier is a street preacher who believes that sharing his religious views in public spaces is a vital component of exercising his faith.  </a:t>
            </a:r>
          </a:p>
          <a:p>
            <a:r>
              <a:rPr lang="en-US" sz="1600" dirty="0"/>
              <a:t>City of Brandon adopted a city code in 2019 that required protests or demonstrations taking place during events to stay within a designated protest area.</a:t>
            </a:r>
          </a:p>
          <a:p>
            <a:r>
              <a:rPr lang="en-US" sz="1600" dirty="0"/>
              <a:t>In 2021 Olivier was charged and pleaded no contest to violating the city code and the court imposed a fine and suspended jail sentence.</a:t>
            </a:r>
          </a:p>
          <a:p>
            <a:r>
              <a:rPr lang="en-US" sz="1600" dirty="0"/>
              <a:t>Olivier then filed suit seeking an injunction preventing city officials from enforcing the ordinance in the future.</a:t>
            </a:r>
          </a:p>
          <a:p>
            <a:r>
              <a:rPr lang="en-US" sz="1600" dirty="0"/>
              <a:t>City argued that defendant’s suit was barred under </a:t>
            </a:r>
            <a:r>
              <a:rPr lang="en-US" sz="1600" i="1" u="sng" dirty="0"/>
              <a:t>Heck</a:t>
            </a:r>
            <a:r>
              <a:rPr lang="en-US" sz="1600" dirty="0"/>
              <a:t>, which prohibits the use of 1983 suits to challenge the validity of a prior conviction or sentence so as to obtain release from custody or monetary damages.  </a:t>
            </a:r>
            <a:r>
              <a:rPr lang="en-US" sz="1600" i="1" u="sng" dirty="0"/>
              <a:t>Heck v. Humphrey</a:t>
            </a:r>
            <a:r>
              <a:rPr lang="en-US" sz="1600" dirty="0"/>
              <a:t>, 512 U.S. 477. The trial court found the suit barred and 5</a:t>
            </a:r>
            <a:r>
              <a:rPr lang="en-US" sz="1600" baseline="30000" dirty="0"/>
              <a:t>th</a:t>
            </a:r>
            <a:r>
              <a:rPr lang="en-US" sz="1600" dirty="0"/>
              <a:t> Circuit affirmed.</a:t>
            </a:r>
          </a:p>
          <a:p>
            <a:r>
              <a:rPr lang="en-US" sz="1600" dirty="0"/>
              <a:t>The Supreme Court reversed the trial court and 5</a:t>
            </a:r>
            <a:r>
              <a:rPr lang="en-US" sz="1600" baseline="30000" dirty="0"/>
              <a:t>th</a:t>
            </a:r>
            <a:r>
              <a:rPr lang="en-US" sz="1600" dirty="0"/>
              <a:t> Circuit.</a:t>
            </a:r>
          </a:p>
        </p:txBody>
      </p:sp>
    </p:spTree>
    <p:extLst>
      <p:ext uri="{BB962C8B-B14F-4D97-AF65-F5344CB8AC3E}">
        <p14:creationId xmlns:p14="http://schemas.microsoft.com/office/powerpoint/2010/main" val="297342291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D2756-503C-8374-289B-9D5F71312F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F373EA-020A-5291-FDFB-A4D29320809C}"/>
              </a:ext>
            </a:extLst>
          </p:cNvPr>
          <p:cNvSpPr>
            <a:spLocks noGrp="1"/>
          </p:cNvSpPr>
          <p:nvPr>
            <p:ph type="title"/>
          </p:nvPr>
        </p:nvSpPr>
        <p:spPr/>
        <p:txBody>
          <a:bodyPr/>
          <a:lstStyle/>
          <a:p>
            <a:r>
              <a:rPr lang="en-US" dirty="0">
                <a:ea typeface="+mj-lt"/>
                <a:cs typeface="+mj-lt"/>
              </a:rPr>
              <a:t>Substantive Change Retroactive</a:t>
            </a:r>
            <a:endParaRPr lang="en-US" dirty="0"/>
          </a:p>
          <a:p>
            <a:endParaRPr lang="en-US" dirty="0"/>
          </a:p>
        </p:txBody>
      </p:sp>
      <p:sp>
        <p:nvSpPr>
          <p:cNvPr id="3" name="Content Placeholder 2">
            <a:extLst>
              <a:ext uri="{FF2B5EF4-FFF2-40B4-BE49-F238E27FC236}">
                <a16:creationId xmlns:a16="http://schemas.microsoft.com/office/drawing/2014/main" id="{184D96D5-A2D3-D48A-23E6-E68C269AEEB0}"/>
              </a:ext>
            </a:extLst>
          </p:cNvPr>
          <p:cNvSpPr>
            <a:spLocks noGrp="1"/>
          </p:cNvSpPr>
          <p:nvPr>
            <p:ph idx="1"/>
          </p:nvPr>
        </p:nvSpPr>
        <p:spPr/>
        <p:txBody>
          <a:bodyPr vert="horz" lIns="91440" tIns="45720" rIns="91440" bIns="45720" rtlCol="0" anchor="t">
            <a:normAutofit fontScale="92500" lnSpcReduction="10000"/>
          </a:bodyPr>
          <a:lstStyle/>
          <a:p>
            <a:pPr marL="383540" indent="-383540"/>
            <a:r>
              <a:rPr lang="en-US" dirty="0"/>
              <a:t> </a:t>
            </a:r>
            <a:r>
              <a:rPr lang="en-US" i="1" dirty="0">
                <a:hlinkClick r:id="rId2"/>
              </a:rPr>
              <a:t>Eikmeier v. Granite Springs Homeowner Association</a:t>
            </a:r>
            <a:r>
              <a:rPr lang="en-US" dirty="0">
                <a:hlinkClick r:id="rId2"/>
              </a:rPr>
              <a:t>; (SC101161, 1/23/26)</a:t>
            </a:r>
            <a:endParaRPr lang="en-US" dirty="0"/>
          </a:p>
          <a:p>
            <a:pPr marL="383540" indent="-383540"/>
            <a:r>
              <a:rPr lang="en-US" dirty="0"/>
              <a:t>Granite Springs Subdivision was platted and the plan included a Master Declaration of Covenants, Conditions, and Restrictions that controlled the design and construction of homes within the subdivision when it was established in 2003.  The Declarations specifically prohibited the installation of solar panels on the rooftops of homes. </a:t>
            </a:r>
          </a:p>
          <a:p>
            <a:pPr marL="383540" indent="-383540"/>
            <a:r>
              <a:rPr lang="en-US" dirty="0"/>
              <a:t>Following a bench trial, the circuit court found in favor of the HOA on the basis that the statute was a substantive change in the law and, therefore, the plaintiffs had to overcome the presumption that a substantive statutory provision operates only prospectively.  The trial court found that nothing in the state law demonstrated that the legislature intended the statute to apply retroactively or retrospectively.</a:t>
            </a:r>
          </a:p>
        </p:txBody>
      </p:sp>
    </p:spTree>
    <p:extLst>
      <p:ext uri="{BB962C8B-B14F-4D97-AF65-F5344CB8AC3E}">
        <p14:creationId xmlns:p14="http://schemas.microsoft.com/office/powerpoint/2010/main" val="41012214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D7E5B-0ECF-2AB2-5DCF-09A44D101F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513DB8-1EB6-875C-9D69-5BC3F18E131C}"/>
              </a:ext>
            </a:extLst>
          </p:cNvPr>
          <p:cNvSpPr>
            <a:spLocks noGrp="1"/>
          </p:cNvSpPr>
          <p:nvPr>
            <p:ph type="title"/>
          </p:nvPr>
        </p:nvSpPr>
        <p:spPr/>
        <p:txBody>
          <a:bodyPr/>
          <a:lstStyle/>
          <a:p>
            <a:r>
              <a:rPr lang="en-US" dirty="0">
                <a:ea typeface="+mj-lt"/>
                <a:cs typeface="+mj-lt"/>
              </a:rPr>
              <a:t>Substantive Change retroactive</a:t>
            </a:r>
            <a:endParaRPr lang="en-US" dirty="0"/>
          </a:p>
          <a:p>
            <a:endParaRPr lang="en-US" dirty="0"/>
          </a:p>
        </p:txBody>
      </p:sp>
      <p:sp>
        <p:nvSpPr>
          <p:cNvPr id="3" name="Content Placeholder 2">
            <a:extLst>
              <a:ext uri="{FF2B5EF4-FFF2-40B4-BE49-F238E27FC236}">
                <a16:creationId xmlns:a16="http://schemas.microsoft.com/office/drawing/2014/main" id="{73A929D5-340D-9AB8-5AFC-E7BA0A42366B}"/>
              </a:ext>
            </a:extLst>
          </p:cNvPr>
          <p:cNvSpPr>
            <a:spLocks noGrp="1"/>
          </p:cNvSpPr>
          <p:nvPr>
            <p:ph idx="1"/>
          </p:nvPr>
        </p:nvSpPr>
        <p:spPr/>
        <p:txBody>
          <a:bodyPr vert="horz" lIns="91440" tIns="45720" rIns="91440" bIns="45720" rtlCol="0" anchor="t">
            <a:normAutofit fontScale="85000" lnSpcReduction="20000"/>
          </a:bodyPr>
          <a:lstStyle/>
          <a:p>
            <a:pPr marL="383540" indent="-383540"/>
            <a:r>
              <a:rPr lang="en-US" dirty="0"/>
              <a:t> </a:t>
            </a:r>
            <a:r>
              <a:rPr lang="en-US" i="1" dirty="0">
                <a:hlinkClick r:id="rId2"/>
              </a:rPr>
              <a:t>Eikmeier v. Granite Springs Homeowner Association</a:t>
            </a:r>
            <a:r>
              <a:rPr lang="en-US" dirty="0">
                <a:hlinkClick r:id="rId2"/>
              </a:rPr>
              <a:t>; (SC101161, 1/23/26)</a:t>
            </a:r>
            <a:endParaRPr lang="en-US" dirty="0"/>
          </a:p>
          <a:p>
            <a:pPr marL="383540" indent="-383540"/>
            <a:r>
              <a:rPr lang="en-US" dirty="0"/>
              <a:t>The Missouri Supreme Court found, based on the express language, that the legislature intended broad applicability extending to those covenants already in existence. The statute applies prospectively in the sense that certain prohibitions will not be enforceable after the effective date. A deed restriction, covenant, or other binding agreement running with the land can “limit or prohibit” or “have the effect of limiting or prohibiting” solar-panel installation regardless of when the restriction was adopted. The legislature’s dictate that </a:t>
            </a:r>
            <a:r>
              <a:rPr lang="en-US" i="1" dirty="0"/>
              <a:t>no</a:t>
            </a:r>
            <a:r>
              <a:rPr lang="en-US" dirty="0"/>
              <a:t> agreement can “limit or prohibit” or “have the effect of limiting or prohibiting” the installation of solar panels includes preexisting agreements. The language clearly was intended to apply to preexisting agreements, restrictions, and covenants.</a:t>
            </a:r>
          </a:p>
          <a:p>
            <a:pPr marL="383540" indent="-383540"/>
            <a:r>
              <a:rPr lang="en-US" dirty="0"/>
              <a:t>Missouri Supreme Court found that the contract clause in the constitution yields to the legislature’s police-power authority when exercising such power for the promotion of the common weal (definition: a state of prosperity, well-being, or happiness, often used in the context of the “common weal” (public good or welfare)) and when necessary for the general good of the public. </a:t>
            </a:r>
            <a:endParaRPr lang="en-US" dirty="0">
              <a:ea typeface="+mn-lt"/>
              <a:cs typeface="+mn-lt"/>
            </a:endParaRPr>
          </a:p>
        </p:txBody>
      </p:sp>
    </p:spTree>
    <p:extLst>
      <p:ext uri="{BB962C8B-B14F-4D97-AF65-F5344CB8AC3E}">
        <p14:creationId xmlns:p14="http://schemas.microsoft.com/office/powerpoint/2010/main" val="13494504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D7AA0-7BEE-46B8-EC47-35417A4F80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21D376-A9FB-850C-D60F-A30A92593F41}"/>
              </a:ext>
            </a:extLst>
          </p:cNvPr>
          <p:cNvSpPr>
            <a:spLocks noGrp="1"/>
          </p:cNvSpPr>
          <p:nvPr>
            <p:ph type="ctrTitle"/>
          </p:nvPr>
        </p:nvSpPr>
        <p:spPr/>
        <p:txBody>
          <a:bodyPr/>
          <a:lstStyle/>
          <a:p>
            <a:r>
              <a:rPr lang="en-US" sz="3200" dirty="0"/>
              <a:t>Resisting Arrest “knowing”</a:t>
            </a:r>
            <a:br>
              <a:rPr lang="en-US" sz="3200" dirty="0"/>
            </a:br>
            <a:r>
              <a:rPr lang="en-US" sz="3200" dirty="0"/>
              <a:t>(</a:t>
            </a:r>
            <a:r>
              <a:rPr lang="en-US" sz="3200" dirty="0" err="1"/>
              <a:t>tim</a:t>
            </a:r>
            <a:r>
              <a:rPr lang="en-US" sz="3200" dirty="0"/>
              <a:t>)</a:t>
            </a:r>
          </a:p>
        </p:txBody>
      </p:sp>
      <p:sp>
        <p:nvSpPr>
          <p:cNvPr id="3" name="Subtitle 2">
            <a:extLst>
              <a:ext uri="{FF2B5EF4-FFF2-40B4-BE49-F238E27FC236}">
                <a16:creationId xmlns:a16="http://schemas.microsoft.com/office/drawing/2014/main" id="{DD07AD65-0AE1-3DEF-7DBC-8AD6410F58C2}"/>
              </a:ext>
            </a:extLst>
          </p:cNvPr>
          <p:cNvSpPr>
            <a:spLocks noGrp="1"/>
          </p:cNvSpPr>
          <p:nvPr>
            <p:ph type="subTitle" idx="1"/>
          </p:nvPr>
        </p:nvSpPr>
        <p:spPr/>
        <p:txBody>
          <a:bodyPr>
            <a:normAutofit/>
          </a:bodyPr>
          <a:lstStyle/>
          <a:p>
            <a:r>
              <a:rPr lang="en-US" sz="6000" dirty="0"/>
              <a:t>Section 575.150</a:t>
            </a:r>
          </a:p>
        </p:txBody>
      </p:sp>
    </p:spTree>
    <p:extLst>
      <p:ext uri="{BB962C8B-B14F-4D97-AF65-F5344CB8AC3E}">
        <p14:creationId xmlns:p14="http://schemas.microsoft.com/office/powerpoint/2010/main" val="7722002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2D1DC-305C-D823-6D2D-64FD54C4FD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E68437-A6B9-64BD-05F8-BA2F4EBFD26E}"/>
              </a:ext>
            </a:extLst>
          </p:cNvPr>
          <p:cNvSpPr>
            <a:spLocks noGrp="1"/>
          </p:cNvSpPr>
          <p:nvPr>
            <p:ph type="title"/>
          </p:nvPr>
        </p:nvSpPr>
        <p:spPr/>
        <p:txBody>
          <a:bodyPr/>
          <a:lstStyle/>
          <a:p>
            <a:r>
              <a:rPr lang="en-US" dirty="0">
                <a:ea typeface="+mj-lt"/>
                <a:cs typeface="+mj-lt"/>
              </a:rPr>
              <a:t>Resisting arrest</a:t>
            </a:r>
            <a:endParaRPr lang="en-US" dirty="0"/>
          </a:p>
          <a:p>
            <a:endParaRPr lang="en-US" dirty="0"/>
          </a:p>
        </p:txBody>
      </p:sp>
      <p:sp>
        <p:nvSpPr>
          <p:cNvPr id="3" name="Content Placeholder 2">
            <a:extLst>
              <a:ext uri="{FF2B5EF4-FFF2-40B4-BE49-F238E27FC236}">
                <a16:creationId xmlns:a16="http://schemas.microsoft.com/office/drawing/2014/main" id="{760536EA-2862-5857-1176-8E215D949DFC}"/>
              </a:ext>
            </a:extLst>
          </p:cNvPr>
          <p:cNvSpPr>
            <a:spLocks noGrp="1"/>
          </p:cNvSpPr>
          <p:nvPr>
            <p:ph idx="1"/>
          </p:nvPr>
        </p:nvSpPr>
        <p:spPr/>
        <p:txBody>
          <a:bodyPr vert="horz" lIns="91440" tIns="45720" rIns="91440" bIns="45720" rtlCol="0" anchor="t">
            <a:normAutofit/>
          </a:bodyPr>
          <a:lstStyle/>
          <a:p>
            <a:pPr marL="383540" indent="-383540"/>
            <a:r>
              <a:rPr lang="en-US" dirty="0"/>
              <a:t> </a:t>
            </a:r>
            <a:r>
              <a:rPr lang="en-US" i="1" u="sng" dirty="0">
                <a:hlinkClick r:id="rId2"/>
              </a:rPr>
              <a:t>Missouri v. Jeremy Ruiz-Tomassini</a:t>
            </a:r>
            <a:r>
              <a:rPr lang="en-US" i="1" dirty="0">
                <a:hlinkClick r:id="rId2"/>
              </a:rPr>
              <a:t>, (SD39058, 6/17/26)</a:t>
            </a:r>
            <a:endParaRPr lang="en-US" dirty="0"/>
          </a:p>
          <a:p>
            <a:r>
              <a:rPr lang="en-US" dirty="0"/>
              <a:t>Defendant Ruiz-Tomassini was found guilty of misdemeanor resisting arrest and Defendant appealed stating “there was insufficient evidence to prove beyond a reasonable doubt that [he] knew or reasonably should have known he was being arrested at the time physical force was used.”</a:t>
            </a:r>
          </a:p>
          <a:p>
            <a:r>
              <a:rPr lang="en-US" dirty="0"/>
              <a:t>The Southern District of Missouri looked at whether there was evidence “to permit a reasonable fact-finder to find the necessary facts beyond a reasonable doubt.”</a:t>
            </a:r>
          </a:p>
        </p:txBody>
      </p:sp>
    </p:spTree>
    <p:extLst>
      <p:ext uri="{BB962C8B-B14F-4D97-AF65-F5344CB8AC3E}">
        <p14:creationId xmlns:p14="http://schemas.microsoft.com/office/powerpoint/2010/main" val="17242402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6BB15-02E8-C2D8-AC50-BE8EF255F6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57343C-8110-FD99-4EEB-5A40DC638CBB}"/>
              </a:ext>
            </a:extLst>
          </p:cNvPr>
          <p:cNvSpPr>
            <a:spLocks noGrp="1"/>
          </p:cNvSpPr>
          <p:nvPr>
            <p:ph type="title"/>
          </p:nvPr>
        </p:nvSpPr>
        <p:spPr/>
        <p:txBody>
          <a:bodyPr/>
          <a:lstStyle/>
          <a:p>
            <a:r>
              <a:rPr lang="en-US" dirty="0">
                <a:ea typeface="+mj-lt"/>
                <a:cs typeface="+mj-lt"/>
              </a:rPr>
              <a:t>Resisting Arrest</a:t>
            </a:r>
            <a:endParaRPr lang="en-US" dirty="0"/>
          </a:p>
          <a:p>
            <a:endParaRPr lang="en-US" dirty="0"/>
          </a:p>
        </p:txBody>
      </p:sp>
      <p:sp>
        <p:nvSpPr>
          <p:cNvPr id="3" name="Content Placeholder 2">
            <a:extLst>
              <a:ext uri="{FF2B5EF4-FFF2-40B4-BE49-F238E27FC236}">
                <a16:creationId xmlns:a16="http://schemas.microsoft.com/office/drawing/2014/main" id="{8A9A7F0D-7DFE-C59E-E9A9-0B49015AB3E5}"/>
              </a:ext>
            </a:extLst>
          </p:cNvPr>
          <p:cNvSpPr>
            <a:spLocks noGrp="1"/>
          </p:cNvSpPr>
          <p:nvPr>
            <p:ph idx="1"/>
          </p:nvPr>
        </p:nvSpPr>
        <p:spPr/>
        <p:txBody>
          <a:bodyPr vert="horz" lIns="91440" tIns="45720" rIns="91440" bIns="45720" rtlCol="0" anchor="t">
            <a:normAutofit fontScale="70000" lnSpcReduction="20000"/>
          </a:bodyPr>
          <a:lstStyle/>
          <a:p>
            <a:pPr marL="383540" indent="-383540"/>
            <a:r>
              <a:rPr lang="en-US" dirty="0"/>
              <a:t> </a:t>
            </a:r>
            <a:r>
              <a:rPr lang="en-US" i="1" u="sng" dirty="0">
                <a:hlinkClick r:id="rId2"/>
              </a:rPr>
              <a:t>Missouri v. Jeremy Ruiz-Tomassini</a:t>
            </a:r>
            <a:r>
              <a:rPr lang="en-US" i="1" dirty="0">
                <a:hlinkClick r:id="rId2"/>
              </a:rPr>
              <a:t>, (SD39058, 6/17/26)</a:t>
            </a:r>
            <a:endParaRPr lang="en-US" dirty="0"/>
          </a:p>
          <a:p>
            <a:r>
              <a:rPr lang="en-US" dirty="0"/>
              <a:t>The evidence presented included:</a:t>
            </a:r>
          </a:p>
          <a:p>
            <a:pPr lvl="0"/>
            <a:r>
              <a:rPr lang="en-US" dirty="0"/>
              <a:t>Branson police responded to a location for a peace disturbance and noise complaint.</a:t>
            </a:r>
          </a:p>
          <a:p>
            <a:pPr lvl="0"/>
            <a:r>
              <a:rPr lang="en-US" dirty="0"/>
              <a:t>Officer requested all inside the apartment to exit because had reason to believe there were minors drinking alcohol.</a:t>
            </a:r>
          </a:p>
          <a:p>
            <a:pPr lvl="0"/>
            <a:r>
              <a:rPr lang="en-US" dirty="0"/>
              <a:t>Defendant Ruiz-Tomassini exited but refused to provide his identification.</a:t>
            </a:r>
          </a:p>
          <a:p>
            <a:pPr lvl="0"/>
            <a:r>
              <a:rPr lang="en-US" dirty="0"/>
              <a:t>Officer “initially” only told Defendant “to place his hands behind his back”.</a:t>
            </a:r>
          </a:p>
          <a:p>
            <a:pPr lvl="0"/>
            <a:r>
              <a:rPr lang="en-US" dirty="0"/>
              <a:t>Officers testified that the defendant was told he was under arrest.</a:t>
            </a:r>
          </a:p>
          <a:p>
            <a:r>
              <a:rPr lang="en-US" dirty="0"/>
              <a:t>The court found the Defendant’s sole point to be without merit.</a:t>
            </a:r>
          </a:p>
          <a:p>
            <a:r>
              <a:rPr lang="en-US" dirty="0"/>
              <a:t>The sequence of events was important.</a:t>
            </a:r>
          </a:p>
          <a:p>
            <a:r>
              <a:rPr lang="en-US" dirty="0"/>
              <a:t>Defendant framed the events as a “rapidly unfolding encounter” but the court noted that this “involved multiple escalatory steps where one, two and then three officers attempted to restrain Defendant, including by using a taser twice.” Additionally, the court noted that the defendant was explicitly told “he was under arrest while the confrontation was ongoing.”</a:t>
            </a:r>
          </a:p>
        </p:txBody>
      </p:sp>
    </p:spTree>
    <p:extLst>
      <p:ext uri="{BB962C8B-B14F-4D97-AF65-F5344CB8AC3E}">
        <p14:creationId xmlns:p14="http://schemas.microsoft.com/office/powerpoint/2010/main" val="33249230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06418-957D-16FC-3839-162372E246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4B5C5C-A556-E79B-0B6C-A95D569B7C79}"/>
              </a:ext>
            </a:extLst>
          </p:cNvPr>
          <p:cNvSpPr>
            <a:spLocks noGrp="1"/>
          </p:cNvSpPr>
          <p:nvPr>
            <p:ph type="ctrTitle"/>
          </p:nvPr>
        </p:nvSpPr>
        <p:spPr/>
        <p:txBody>
          <a:bodyPr/>
          <a:lstStyle/>
          <a:p>
            <a:r>
              <a:rPr lang="en-US" sz="3200" dirty="0"/>
              <a:t>Preemption, </a:t>
            </a:r>
            <a:r>
              <a:rPr lang="en-US" sz="3200"/>
              <a:t>Gun regulation</a:t>
            </a:r>
            <a:br>
              <a:rPr lang="en-US" sz="3200"/>
            </a:br>
            <a:r>
              <a:rPr lang="en-US" sz="3200"/>
              <a:t>(Tim)</a:t>
            </a:r>
            <a:endParaRPr lang="en-US" sz="3200" dirty="0"/>
          </a:p>
        </p:txBody>
      </p:sp>
      <p:sp>
        <p:nvSpPr>
          <p:cNvPr id="3" name="Subtitle 2">
            <a:extLst>
              <a:ext uri="{FF2B5EF4-FFF2-40B4-BE49-F238E27FC236}">
                <a16:creationId xmlns:a16="http://schemas.microsoft.com/office/drawing/2014/main" id="{3B287E7B-53FB-6E12-E8A7-D6A03853A557}"/>
              </a:ext>
            </a:extLst>
          </p:cNvPr>
          <p:cNvSpPr>
            <a:spLocks noGrp="1"/>
          </p:cNvSpPr>
          <p:nvPr>
            <p:ph type="subTitle" idx="1"/>
          </p:nvPr>
        </p:nvSpPr>
        <p:spPr/>
        <p:txBody>
          <a:bodyPr>
            <a:normAutofit/>
          </a:bodyPr>
          <a:lstStyle/>
          <a:p>
            <a:r>
              <a:rPr lang="en-US" sz="6000" dirty="0"/>
              <a:t>Section 21.750 </a:t>
            </a:r>
            <a:r>
              <a:rPr lang="en-US" sz="6000" dirty="0" err="1"/>
              <a:t>RSMo</a:t>
            </a:r>
            <a:endParaRPr lang="en-US" sz="6000" dirty="0"/>
          </a:p>
        </p:txBody>
      </p:sp>
    </p:spTree>
    <p:extLst>
      <p:ext uri="{BB962C8B-B14F-4D97-AF65-F5344CB8AC3E}">
        <p14:creationId xmlns:p14="http://schemas.microsoft.com/office/powerpoint/2010/main" val="418953260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5C3C2-2149-3EE4-0FDC-340C45E161D7}"/>
              </a:ext>
            </a:extLst>
          </p:cNvPr>
          <p:cNvSpPr>
            <a:spLocks noGrp="1"/>
          </p:cNvSpPr>
          <p:nvPr>
            <p:ph type="title"/>
          </p:nvPr>
        </p:nvSpPr>
        <p:spPr/>
        <p:txBody>
          <a:bodyPr/>
          <a:lstStyle/>
          <a:p>
            <a:r>
              <a:rPr lang="en-US" dirty="0"/>
              <a:t>Preemption, Gun </a:t>
            </a:r>
            <a:r>
              <a:rPr lang="en-US" dirty="0" err="1"/>
              <a:t>REgulation</a:t>
            </a:r>
            <a:endParaRPr lang="en-US" dirty="0"/>
          </a:p>
        </p:txBody>
      </p:sp>
      <p:sp>
        <p:nvSpPr>
          <p:cNvPr id="3" name="Content Placeholder 2">
            <a:extLst>
              <a:ext uri="{FF2B5EF4-FFF2-40B4-BE49-F238E27FC236}">
                <a16:creationId xmlns:a16="http://schemas.microsoft.com/office/drawing/2014/main" id="{2211A32E-F69E-0BD0-55CC-91E2B7689D9B}"/>
              </a:ext>
            </a:extLst>
          </p:cNvPr>
          <p:cNvSpPr>
            <a:spLocks noGrp="1"/>
          </p:cNvSpPr>
          <p:nvPr>
            <p:ph idx="1"/>
          </p:nvPr>
        </p:nvSpPr>
        <p:spPr/>
        <p:txBody>
          <a:bodyPr>
            <a:normAutofit fontScale="92500" lnSpcReduction="10000"/>
          </a:bodyPr>
          <a:lstStyle/>
          <a:p>
            <a:r>
              <a:rPr lang="en-US" i="1" u="sng" dirty="0">
                <a:hlinkClick r:id="rId2"/>
              </a:rPr>
              <a:t>Roth v City of Saint Louis</a:t>
            </a:r>
            <a:r>
              <a:rPr lang="en-US" dirty="0">
                <a:hlinkClick r:id="rId2"/>
              </a:rPr>
              <a:t>, (ED11381, 5/5/26)</a:t>
            </a:r>
            <a:endParaRPr lang="en-US" dirty="0"/>
          </a:p>
          <a:p>
            <a:r>
              <a:rPr lang="en-US" dirty="0"/>
              <a:t>Michael Roth (Roth) after attending church services discovered his firearm had been stolen from his vehicle.</a:t>
            </a:r>
          </a:p>
          <a:p>
            <a:r>
              <a:rPr lang="en-US" dirty="0"/>
              <a:t>Roth reported the firearm being stolen SLMPD and he was advised he would need to report the theft in person.  Roth was issued a citation at the police station when he made the report.</a:t>
            </a:r>
          </a:p>
          <a:p>
            <a:r>
              <a:rPr lang="en-US" dirty="0"/>
              <a:t>City code prohibited leaving firearm in vehicle unless stored in a locked container affixed to vehicle and not visible from the outside.</a:t>
            </a:r>
          </a:p>
          <a:p>
            <a:r>
              <a:rPr lang="en-US" dirty="0"/>
              <a:t>Roth moved to dismiss as the law was void under state law, facially unconstitutional.  The City dismissed by nolle prosequi.</a:t>
            </a:r>
          </a:p>
          <a:p>
            <a:r>
              <a:rPr lang="en-US" dirty="0"/>
              <a:t>Roth filed petition challenging the ordinance as it was preempted by 21.750 (1) and (2)</a:t>
            </a:r>
          </a:p>
          <a:p>
            <a:endParaRPr lang="en-US" dirty="0"/>
          </a:p>
        </p:txBody>
      </p:sp>
    </p:spTree>
    <p:extLst>
      <p:ext uri="{BB962C8B-B14F-4D97-AF65-F5344CB8AC3E}">
        <p14:creationId xmlns:p14="http://schemas.microsoft.com/office/powerpoint/2010/main" val="7668500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8A5D4-6994-7F7F-E25A-C4AAA61702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99D51B-E26B-DCC7-471C-4753B9A75A1D}"/>
              </a:ext>
            </a:extLst>
          </p:cNvPr>
          <p:cNvSpPr>
            <a:spLocks noGrp="1"/>
          </p:cNvSpPr>
          <p:nvPr>
            <p:ph type="title"/>
          </p:nvPr>
        </p:nvSpPr>
        <p:spPr/>
        <p:txBody>
          <a:bodyPr/>
          <a:lstStyle/>
          <a:p>
            <a:r>
              <a:rPr lang="en-US" dirty="0"/>
              <a:t>Preemption, Gun </a:t>
            </a:r>
            <a:r>
              <a:rPr lang="en-US" dirty="0" err="1"/>
              <a:t>REgulation</a:t>
            </a:r>
            <a:endParaRPr lang="en-US" dirty="0"/>
          </a:p>
        </p:txBody>
      </p:sp>
      <p:sp>
        <p:nvSpPr>
          <p:cNvPr id="3" name="Content Placeholder 2">
            <a:extLst>
              <a:ext uri="{FF2B5EF4-FFF2-40B4-BE49-F238E27FC236}">
                <a16:creationId xmlns:a16="http://schemas.microsoft.com/office/drawing/2014/main" id="{BDC01602-9305-9610-7B43-27A155947B5C}"/>
              </a:ext>
            </a:extLst>
          </p:cNvPr>
          <p:cNvSpPr>
            <a:spLocks noGrp="1"/>
          </p:cNvSpPr>
          <p:nvPr>
            <p:ph idx="1"/>
          </p:nvPr>
        </p:nvSpPr>
        <p:spPr/>
        <p:txBody>
          <a:bodyPr>
            <a:normAutofit fontScale="92500" lnSpcReduction="20000"/>
          </a:bodyPr>
          <a:lstStyle/>
          <a:p>
            <a:r>
              <a:rPr lang="en-US" i="1" u="sng" dirty="0">
                <a:hlinkClick r:id="rId2"/>
              </a:rPr>
              <a:t>Roth v City of Saint Louis</a:t>
            </a:r>
            <a:r>
              <a:rPr lang="en-US" dirty="0">
                <a:hlinkClick r:id="rId2"/>
              </a:rPr>
              <a:t>, (ED11381, 5/5/26)</a:t>
            </a:r>
            <a:endParaRPr lang="en-US" dirty="0"/>
          </a:p>
          <a:p>
            <a:r>
              <a:rPr lang="en-US" dirty="0"/>
              <a:t>City responded that it was not preempted because the ordinance was governing storage of firearms in vehicles which was not expressly preempted. </a:t>
            </a:r>
          </a:p>
          <a:p>
            <a:r>
              <a:rPr lang="en-US" dirty="0"/>
              <a:t>The trial court found the city was preempted because it was regulating the use, keeping, or possession of firearms and the regulation was not within the explicit exceptions provided by the statute in 571.101 to 571.070.</a:t>
            </a:r>
          </a:p>
          <a:p>
            <a:r>
              <a:rPr lang="en-US" dirty="0"/>
              <a:t>The City appealed.</a:t>
            </a:r>
          </a:p>
          <a:p>
            <a:r>
              <a:rPr lang="en-US" dirty="0"/>
              <a:t>The court writing to educate the audience about ripeness determined the case was ripe for review and injunctive relief was the appropriate remedy because Roth lacked an adequate remedy.</a:t>
            </a:r>
          </a:p>
          <a:p>
            <a:r>
              <a:rPr lang="en-US" dirty="0"/>
              <a:t>The court then engaged in lengthy review to determine the city was preempted by state law. </a:t>
            </a:r>
          </a:p>
          <a:p>
            <a:endParaRPr lang="en-US" dirty="0"/>
          </a:p>
        </p:txBody>
      </p:sp>
    </p:spTree>
    <p:extLst>
      <p:ext uri="{BB962C8B-B14F-4D97-AF65-F5344CB8AC3E}">
        <p14:creationId xmlns:p14="http://schemas.microsoft.com/office/powerpoint/2010/main" val="18173438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B956A-BF63-1233-EA63-D7D88599BB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F5B069-68F8-2CE3-15F0-66A2F0C02343}"/>
              </a:ext>
            </a:extLst>
          </p:cNvPr>
          <p:cNvSpPr>
            <a:spLocks noGrp="1"/>
          </p:cNvSpPr>
          <p:nvPr>
            <p:ph type="ctrTitle"/>
          </p:nvPr>
        </p:nvSpPr>
        <p:spPr/>
        <p:txBody>
          <a:bodyPr/>
          <a:lstStyle/>
          <a:p>
            <a:r>
              <a:rPr lang="en-US" sz="3200" dirty="0"/>
              <a:t>Sovereign Immunity</a:t>
            </a:r>
          </a:p>
        </p:txBody>
      </p:sp>
      <p:sp>
        <p:nvSpPr>
          <p:cNvPr id="3" name="Subtitle 2">
            <a:extLst>
              <a:ext uri="{FF2B5EF4-FFF2-40B4-BE49-F238E27FC236}">
                <a16:creationId xmlns:a16="http://schemas.microsoft.com/office/drawing/2014/main" id="{53C5B112-DDC3-468F-6FFC-E5E200A9B7DC}"/>
              </a:ext>
            </a:extLst>
          </p:cNvPr>
          <p:cNvSpPr>
            <a:spLocks noGrp="1"/>
          </p:cNvSpPr>
          <p:nvPr>
            <p:ph type="subTitle" idx="1"/>
          </p:nvPr>
        </p:nvSpPr>
        <p:spPr/>
        <p:txBody>
          <a:bodyPr>
            <a:normAutofit/>
          </a:bodyPr>
          <a:lstStyle/>
          <a:p>
            <a:r>
              <a:rPr lang="en-US" sz="6000" dirty="0"/>
              <a:t>Section 432.070 </a:t>
            </a:r>
            <a:r>
              <a:rPr lang="en-US" sz="6000" dirty="0" err="1"/>
              <a:t>RSMo</a:t>
            </a:r>
            <a:endParaRPr lang="en-US" sz="6000" dirty="0"/>
          </a:p>
        </p:txBody>
      </p:sp>
    </p:spTree>
    <p:extLst>
      <p:ext uri="{BB962C8B-B14F-4D97-AF65-F5344CB8AC3E}">
        <p14:creationId xmlns:p14="http://schemas.microsoft.com/office/powerpoint/2010/main" val="312199526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59C6B-18EE-517B-0A8D-C8F96700AC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75B93E-99CD-10D4-B487-C42BDA14A043}"/>
              </a:ext>
            </a:extLst>
          </p:cNvPr>
          <p:cNvSpPr>
            <a:spLocks noGrp="1"/>
          </p:cNvSpPr>
          <p:nvPr>
            <p:ph type="title"/>
          </p:nvPr>
        </p:nvSpPr>
        <p:spPr/>
        <p:txBody>
          <a:bodyPr/>
          <a:lstStyle/>
          <a:p>
            <a:r>
              <a:rPr lang="en-US" dirty="0">
                <a:ea typeface="+mj-lt"/>
                <a:cs typeface="+mj-lt"/>
              </a:rPr>
              <a:t>Sovereign immunity</a:t>
            </a:r>
            <a:endParaRPr lang="en-US" dirty="0"/>
          </a:p>
          <a:p>
            <a:endParaRPr lang="en-US" dirty="0"/>
          </a:p>
        </p:txBody>
      </p:sp>
      <p:sp>
        <p:nvSpPr>
          <p:cNvPr id="3" name="Content Placeholder 2">
            <a:extLst>
              <a:ext uri="{FF2B5EF4-FFF2-40B4-BE49-F238E27FC236}">
                <a16:creationId xmlns:a16="http://schemas.microsoft.com/office/drawing/2014/main" id="{DC3B959B-FF55-C1AF-542B-172E8C734545}"/>
              </a:ext>
            </a:extLst>
          </p:cNvPr>
          <p:cNvSpPr>
            <a:spLocks noGrp="1"/>
          </p:cNvSpPr>
          <p:nvPr>
            <p:ph idx="1"/>
          </p:nvPr>
        </p:nvSpPr>
        <p:spPr/>
        <p:txBody>
          <a:bodyPr vert="horz" lIns="91440" tIns="45720" rIns="91440" bIns="45720" rtlCol="0" anchor="t">
            <a:normAutofit fontScale="85000" lnSpcReduction="10000"/>
          </a:bodyPr>
          <a:lstStyle/>
          <a:p>
            <a:pPr marL="383540" indent="-383540"/>
            <a:r>
              <a:rPr lang="en-US" i="1" u="sng" dirty="0">
                <a:hlinkClick r:id="rId2"/>
              </a:rPr>
              <a:t>City of St. Louis v. Honorable Joseph Whyte,</a:t>
            </a:r>
            <a:r>
              <a:rPr lang="en-US" i="1" dirty="0">
                <a:hlinkClick r:id="rId2"/>
              </a:rPr>
              <a:t> SC101315, </a:t>
            </a:r>
            <a:endParaRPr lang="en-US" dirty="0"/>
          </a:p>
          <a:p>
            <a:r>
              <a:rPr lang="en-US" dirty="0"/>
              <a:t>Claim for refund “of fees paid for solid waste services due to City’s failure to collect recyclable and yard waste separately from garbage.”</a:t>
            </a:r>
          </a:p>
          <a:p>
            <a:r>
              <a:rPr lang="en-US" dirty="0"/>
              <a:t>City filed motion to dismiss stating immune under </a:t>
            </a:r>
            <a:r>
              <a:rPr lang="en-US" dirty="0" err="1"/>
              <a:t>RSMo</a:t>
            </a:r>
            <a:r>
              <a:rPr lang="en-US" dirty="0"/>
              <a:t> 432.070.</a:t>
            </a:r>
          </a:p>
          <a:p>
            <a:r>
              <a:rPr lang="en-US" dirty="0"/>
              <a:t>Circuit court overruled motion.</a:t>
            </a:r>
          </a:p>
          <a:p>
            <a:r>
              <a:rPr lang="en-US" dirty="0"/>
              <a:t>Court found City entitled to sovereign immunity.</a:t>
            </a:r>
          </a:p>
          <a:p>
            <a:r>
              <a:rPr lang="en-US" dirty="0"/>
              <a:t>“To overcome the default application of sovereign immunity, the plaintiff must show “the legislature expressly intended to waive sovereign immunity.” Poke v. </a:t>
            </a:r>
            <a:r>
              <a:rPr lang="en-US" dirty="0" err="1"/>
              <a:t>Indep</a:t>
            </a:r>
            <a:r>
              <a:rPr lang="en-US" dirty="0"/>
              <a:t>. Sch. Dist., 647 S.W.3d 18, 21 (Mo. banc 2022).”</a:t>
            </a:r>
          </a:p>
          <a:p>
            <a:r>
              <a:rPr lang="en-US" dirty="0"/>
              <a:t>Plaintiff claimed “[t]he claims asserted herein are not precluded by sovereign immunity because sovereign immunity is not a bar to money had and received claims. Nor does sovereign immunity bar claims against a municipality related to its performance of proprietary functions.”</a:t>
            </a:r>
          </a:p>
        </p:txBody>
      </p:sp>
    </p:spTree>
    <p:extLst>
      <p:ext uri="{BB962C8B-B14F-4D97-AF65-F5344CB8AC3E}">
        <p14:creationId xmlns:p14="http://schemas.microsoft.com/office/powerpoint/2010/main" val="1362686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5682D009-1D34-B8EC-CA9F-A5F93A8A0C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3414F8-98CC-8A44-6B46-7A7854ADB029}"/>
              </a:ext>
            </a:extLst>
          </p:cNvPr>
          <p:cNvSpPr>
            <a:spLocks noGrp="1"/>
          </p:cNvSpPr>
          <p:nvPr>
            <p:ph type="title"/>
          </p:nvPr>
        </p:nvSpPr>
        <p:spPr>
          <a:xfrm>
            <a:off x="1371600" y="685800"/>
            <a:ext cx="3108960" cy="1828800"/>
          </a:xfrm>
          <a:noFill/>
        </p:spPr>
        <p:txBody>
          <a:bodyPr>
            <a:noAutofit/>
          </a:bodyPr>
          <a:lstStyle/>
          <a:p>
            <a:r>
              <a:rPr lang="en-US" cap="none" dirty="0"/>
              <a:t>1983 Prospective Relief</a:t>
            </a:r>
          </a:p>
        </p:txBody>
      </p:sp>
      <p:sp>
        <p:nvSpPr>
          <p:cNvPr id="3" name="Content Placeholder 2">
            <a:extLst>
              <a:ext uri="{FF2B5EF4-FFF2-40B4-BE49-F238E27FC236}">
                <a16:creationId xmlns:a16="http://schemas.microsoft.com/office/drawing/2014/main" id="{9FA0FB1F-7144-6DB7-692C-47527567334E}"/>
              </a:ext>
            </a:extLst>
          </p:cNvPr>
          <p:cNvSpPr>
            <a:spLocks noGrp="1"/>
          </p:cNvSpPr>
          <p:nvPr>
            <p:ph idx="1"/>
          </p:nvPr>
        </p:nvSpPr>
        <p:spPr>
          <a:xfrm>
            <a:off x="6309360" y="685800"/>
            <a:ext cx="5212080" cy="5760720"/>
          </a:xfrm>
          <a:noFill/>
        </p:spPr>
        <p:txBody>
          <a:bodyPr>
            <a:normAutofit/>
          </a:bodyPr>
          <a:lstStyle/>
          <a:p>
            <a:r>
              <a:rPr lang="en-US" i="1" u="sng" dirty="0">
                <a:hlinkClick r:id="rId2"/>
              </a:rPr>
              <a:t>Olivier v. City of Brandon, Mississippi, 24-993, 3/20/26</a:t>
            </a:r>
            <a:endParaRPr lang="en-US" dirty="0"/>
          </a:p>
          <a:p>
            <a:r>
              <a:rPr lang="en-US" sz="1600" dirty="0"/>
              <a:t>Supreme Court held that Heck does not bar suit seeking purely prospective relief.</a:t>
            </a:r>
          </a:p>
          <a:p>
            <a:r>
              <a:rPr lang="en-US" sz="1600" dirty="0"/>
              <a:t>A credible threat of prosecution permits plaintiff to bring a 1983 action to challenge a local law as violating the Constitution and to prevent future enforcement. </a:t>
            </a:r>
          </a:p>
          <a:p>
            <a:r>
              <a:rPr lang="en-US" sz="1600" dirty="0"/>
              <a:t>Under </a:t>
            </a:r>
            <a:r>
              <a:rPr lang="en-US" sz="1600" i="1" u="sng" dirty="0"/>
              <a:t>Wooley v. Maynard</a:t>
            </a:r>
            <a:r>
              <a:rPr lang="en-US" sz="1600" i="1" dirty="0"/>
              <a:t> </a:t>
            </a:r>
            <a:r>
              <a:rPr lang="en-US" sz="1600" dirty="0"/>
              <a:t>the court had already held that even a person previously convicted could challenge the law when the issue in the suit is to be free from prosecution for future violations and would not annul the results of the state trial.  </a:t>
            </a:r>
            <a:r>
              <a:rPr lang="en-US" sz="1600" i="1" u="sng" dirty="0"/>
              <a:t>Wooley v. Maynard</a:t>
            </a:r>
            <a:r>
              <a:rPr lang="en-US" sz="1600" dirty="0"/>
              <a:t>, 430 U.S. 705</a:t>
            </a:r>
          </a:p>
        </p:txBody>
      </p:sp>
    </p:spTree>
    <p:extLst>
      <p:ext uri="{BB962C8B-B14F-4D97-AF65-F5344CB8AC3E}">
        <p14:creationId xmlns:p14="http://schemas.microsoft.com/office/powerpoint/2010/main" val="106314233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32496-135B-E6CE-1BAC-FEB39B4807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AD461D-D10C-593E-9FED-67DC8E4E326C}"/>
              </a:ext>
            </a:extLst>
          </p:cNvPr>
          <p:cNvSpPr>
            <a:spLocks noGrp="1"/>
          </p:cNvSpPr>
          <p:nvPr>
            <p:ph type="title"/>
          </p:nvPr>
        </p:nvSpPr>
        <p:spPr/>
        <p:txBody>
          <a:bodyPr/>
          <a:lstStyle/>
          <a:p>
            <a:r>
              <a:rPr lang="en-US" dirty="0">
                <a:ea typeface="+mj-lt"/>
                <a:cs typeface="+mj-lt"/>
              </a:rPr>
              <a:t>Sovereign immunity</a:t>
            </a:r>
            <a:endParaRPr lang="en-US" dirty="0"/>
          </a:p>
          <a:p>
            <a:endParaRPr lang="en-US" dirty="0"/>
          </a:p>
        </p:txBody>
      </p:sp>
      <p:sp>
        <p:nvSpPr>
          <p:cNvPr id="3" name="Content Placeholder 2">
            <a:extLst>
              <a:ext uri="{FF2B5EF4-FFF2-40B4-BE49-F238E27FC236}">
                <a16:creationId xmlns:a16="http://schemas.microsoft.com/office/drawing/2014/main" id="{07180F9B-D827-B8BA-B582-0B335EF2A52C}"/>
              </a:ext>
            </a:extLst>
          </p:cNvPr>
          <p:cNvSpPr>
            <a:spLocks noGrp="1"/>
          </p:cNvSpPr>
          <p:nvPr>
            <p:ph idx="1"/>
          </p:nvPr>
        </p:nvSpPr>
        <p:spPr/>
        <p:txBody>
          <a:bodyPr vert="horz" lIns="91440" tIns="45720" rIns="91440" bIns="45720" rtlCol="0" anchor="t">
            <a:normAutofit fontScale="77500" lnSpcReduction="20000"/>
          </a:bodyPr>
          <a:lstStyle/>
          <a:p>
            <a:pPr marL="383540" indent="-383540"/>
            <a:r>
              <a:rPr lang="en-US" i="1" u="sng" dirty="0">
                <a:hlinkClick r:id="rId2"/>
              </a:rPr>
              <a:t>City of St. Louis v. Honorable Joseph Whyte,</a:t>
            </a:r>
            <a:r>
              <a:rPr lang="en-US" i="1" dirty="0">
                <a:hlinkClick r:id="rId2"/>
              </a:rPr>
              <a:t> SC101315, </a:t>
            </a:r>
            <a:endParaRPr lang="en-US" dirty="0"/>
          </a:p>
          <a:p>
            <a:r>
              <a:rPr lang="en-US" dirty="0"/>
              <a:t>Claim that sovereign immunity does not bar money had and received – incorrect.</a:t>
            </a:r>
          </a:p>
          <a:p>
            <a:pPr lvl="0"/>
            <a:r>
              <a:rPr lang="en-US" dirty="0"/>
              <a:t>Court stated:  “Equitable claims for money against the government, including claims for money had and received, are precluded by sovereign immunity unless the plaintiff shows the legislature clearly authorized the suit or some other exception applies. See Kubley v. Brooks, 141 S.W.3d 21, 29-30 (Mo. banc 2004)”</a:t>
            </a:r>
          </a:p>
          <a:p>
            <a:pPr lvl="0"/>
            <a:r>
              <a:rPr lang="en-US" dirty="0"/>
              <a:t>Here, the Collector had the power to sue customers but there was not a provision that the City may “sue and be sued”.</a:t>
            </a:r>
          </a:p>
          <a:p>
            <a:r>
              <a:rPr lang="en-US" dirty="0"/>
              <a:t>Plaintiff’s claim that sovereign immunity does not “bar claims against a municipality related to its performance of proprietary functions.”  is not relevant as the activity is governmental.</a:t>
            </a:r>
          </a:p>
          <a:p>
            <a:pPr lvl="0"/>
            <a:r>
              <a:rPr lang="en-US" dirty="0"/>
              <a:t>Court stated: “Missouri municipalities are not provided immunity for proprietary functions – those performed for the benefit or profit of the municipality as a corporate entity – but are immune for governmental functions – those performed for the common good.” Southers v. City of Farmington, 263 S.W.3d 603, 609 (Mo. banc 2008).”</a:t>
            </a:r>
          </a:p>
        </p:txBody>
      </p:sp>
    </p:spTree>
    <p:extLst>
      <p:ext uri="{BB962C8B-B14F-4D97-AF65-F5344CB8AC3E}">
        <p14:creationId xmlns:p14="http://schemas.microsoft.com/office/powerpoint/2010/main" val="277171241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FC98E-C868-6835-774A-145BCC1A0839}"/>
              </a:ext>
            </a:extLst>
          </p:cNvPr>
          <p:cNvSpPr>
            <a:spLocks noGrp="1"/>
          </p:cNvSpPr>
          <p:nvPr>
            <p:ph type="title"/>
          </p:nvPr>
        </p:nvSpPr>
        <p:spPr/>
        <p:txBody>
          <a:bodyPr/>
          <a:lstStyle/>
          <a:p>
            <a:r>
              <a:rPr lang="en-US" dirty="0">
                <a:ea typeface="+mj-lt"/>
                <a:cs typeface="+mj-lt"/>
              </a:rPr>
              <a:t>Sovereign immunity</a:t>
            </a:r>
            <a:endParaRPr lang="en-US" dirty="0"/>
          </a:p>
        </p:txBody>
      </p:sp>
      <p:sp>
        <p:nvSpPr>
          <p:cNvPr id="3" name="Content Placeholder 2">
            <a:extLst>
              <a:ext uri="{FF2B5EF4-FFF2-40B4-BE49-F238E27FC236}">
                <a16:creationId xmlns:a16="http://schemas.microsoft.com/office/drawing/2014/main" id="{41E9FACE-AB7A-D7F1-E0A0-868A2F1105C9}"/>
              </a:ext>
            </a:extLst>
          </p:cNvPr>
          <p:cNvSpPr>
            <a:spLocks noGrp="1"/>
          </p:cNvSpPr>
          <p:nvPr>
            <p:ph idx="1"/>
          </p:nvPr>
        </p:nvSpPr>
        <p:spPr/>
        <p:txBody>
          <a:bodyPr>
            <a:normAutofit fontScale="92500" lnSpcReduction="10000"/>
          </a:bodyPr>
          <a:lstStyle/>
          <a:p>
            <a:pPr lvl="0"/>
            <a:r>
              <a:rPr lang="en-US" dirty="0"/>
              <a:t>Court went on to state:  “In determining whether an activity is governmental or proprietary, the Court looks to the “generic nature of the activity” and “the motives of the legislature that conferred the power upon all municipalities.” State ex rel. Bd. of Tr’s of City of N. Kan. City </a:t>
            </a:r>
            <a:r>
              <a:rPr lang="en-US" dirty="0" err="1"/>
              <a:t>Mem’l</a:t>
            </a:r>
            <a:r>
              <a:rPr lang="en-US" dirty="0"/>
              <a:t> Hosp. v. Russell, 843 S.W.2d 353, 359 (Mo. banc 1992).”</a:t>
            </a:r>
          </a:p>
          <a:p>
            <a:pPr lvl="0"/>
            <a:r>
              <a:rPr lang="en-US" dirty="0"/>
              <a:t>“In giving cities the authority to collect and dispose of solid waste, the legislature simply sought to ensure there are “proper and effective solid waste management system(s)” throughout the state. § 260.215.1. By allowing cities to collect a fee for providing those services, the legislature intended to cover “the necessary cost of providing such services,” not provide a profit-generating enterprise for municipalities.”</a:t>
            </a:r>
          </a:p>
          <a:p>
            <a:r>
              <a:rPr lang="en-US" dirty="0"/>
              <a:t>The Court found that “[t]he city is entitled to sovereign immunity.”</a:t>
            </a:r>
          </a:p>
          <a:p>
            <a:endParaRPr lang="en-US" dirty="0"/>
          </a:p>
        </p:txBody>
      </p:sp>
    </p:spTree>
    <p:extLst>
      <p:ext uri="{BB962C8B-B14F-4D97-AF65-F5344CB8AC3E}">
        <p14:creationId xmlns:p14="http://schemas.microsoft.com/office/powerpoint/2010/main" val="6737453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26005-64C3-B256-6C59-DAFCDB62F3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6D2EC9-D535-3B2D-7DFE-53424A78CABC}"/>
              </a:ext>
            </a:extLst>
          </p:cNvPr>
          <p:cNvSpPr>
            <a:spLocks noGrp="1"/>
          </p:cNvSpPr>
          <p:nvPr>
            <p:ph type="ctrTitle"/>
          </p:nvPr>
        </p:nvSpPr>
        <p:spPr/>
        <p:txBody>
          <a:bodyPr/>
          <a:lstStyle/>
          <a:p>
            <a:r>
              <a:rPr lang="en-US" sz="3200" dirty="0"/>
              <a:t>Sovereign Immunity</a:t>
            </a:r>
          </a:p>
        </p:txBody>
      </p:sp>
      <p:sp>
        <p:nvSpPr>
          <p:cNvPr id="3" name="Subtitle 2">
            <a:extLst>
              <a:ext uri="{FF2B5EF4-FFF2-40B4-BE49-F238E27FC236}">
                <a16:creationId xmlns:a16="http://schemas.microsoft.com/office/drawing/2014/main" id="{ED8A3842-9A4A-F3D1-A390-17293EEB48BF}"/>
              </a:ext>
            </a:extLst>
          </p:cNvPr>
          <p:cNvSpPr>
            <a:spLocks noGrp="1"/>
          </p:cNvSpPr>
          <p:nvPr>
            <p:ph type="subTitle" idx="1"/>
          </p:nvPr>
        </p:nvSpPr>
        <p:spPr/>
        <p:txBody>
          <a:bodyPr>
            <a:normAutofit/>
          </a:bodyPr>
          <a:lstStyle/>
          <a:p>
            <a:endParaRPr lang="en-US" sz="6000" dirty="0"/>
          </a:p>
        </p:txBody>
      </p:sp>
    </p:spTree>
    <p:extLst>
      <p:ext uri="{BB962C8B-B14F-4D97-AF65-F5344CB8AC3E}">
        <p14:creationId xmlns:p14="http://schemas.microsoft.com/office/powerpoint/2010/main" val="312848718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117FC-8B28-411B-605A-942AFB1B63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2E4FBB-FEDE-3F7A-0619-9980EA454DD7}"/>
              </a:ext>
            </a:extLst>
          </p:cNvPr>
          <p:cNvSpPr>
            <a:spLocks noGrp="1"/>
          </p:cNvSpPr>
          <p:nvPr>
            <p:ph type="title"/>
          </p:nvPr>
        </p:nvSpPr>
        <p:spPr/>
        <p:txBody>
          <a:bodyPr/>
          <a:lstStyle/>
          <a:p>
            <a:r>
              <a:rPr lang="en-US" dirty="0">
                <a:ea typeface="+mj-lt"/>
                <a:cs typeface="+mj-lt"/>
              </a:rPr>
              <a:t>Sovereign immunity</a:t>
            </a:r>
            <a:endParaRPr lang="en-US" dirty="0"/>
          </a:p>
          <a:p>
            <a:endParaRPr lang="en-US" dirty="0"/>
          </a:p>
        </p:txBody>
      </p:sp>
      <p:sp>
        <p:nvSpPr>
          <p:cNvPr id="3" name="Content Placeholder 2">
            <a:extLst>
              <a:ext uri="{FF2B5EF4-FFF2-40B4-BE49-F238E27FC236}">
                <a16:creationId xmlns:a16="http://schemas.microsoft.com/office/drawing/2014/main" id="{4BD767C7-C132-6348-2EF7-1038285F7E3B}"/>
              </a:ext>
            </a:extLst>
          </p:cNvPr>
          <p:cNvSpPr>
            <a:spLocks noGrp="1"/>
          </p:cNvSpPr>
          <p:nvPr>
            <p:ph idx="1"/>
          </p:nvPr>
        </p:nvSpPr>
        <p:spPr/>
        <p:txBody>
          <a:bodyPr vert="horz" lIns="91440" tIns="45720" rIns="91440" bIns="45720" rtlCol="0" anchor="t">
            <a:normAutofit fontScale="70000" lnSpcReduction="20000"/>
          </a:bodyPr>
          <a:lstStyle/>
          <a:p>
            <a:pPr marL="383540" indent="-383540"/>
            <a:r>
              <a:rPr lang="en-US" i="1" u="sng" dirty="0">
                <a:hlinkClick r:id="rId2"/>
              </a:rPr>
              <a:t>Holmes v. Zellers, </a:t>
            </a:r>
            <a:r>
              <a:rPr lang="en-US" u="sng" dirty="0">
                <a:hlinkClick r:id="rId2"/>
              </a:rPr>
              <a:t>(SC101250, 6/23/26) </a:t>
            </a:r>
            <a:endParaRPr lang="en-US" dirty="0"/>
          </a:p>
          <a:p>
            <a:r>
              <a:rPr lang="en-US" dirty="0"/>
              <a:t>Federal jury found police officers violated civil rights of Michael Holmes – 42 U.S.C. section 1983.</a:t>
            </a:r>
          </a:p>
          <a:p>
            <a:r>
              <a:rPr lang="en-US" dirty="0"/>
              <a:t>Awarded Holmes $2.5 million.</a:t>
            </a:r>
          </a:p>
          <a:p>
            <a:r>
              <a:rPr lang="en-US" dirty="0"/>
              <a:t>Holmes filed the present case to determine “whether the State of Missouri, or the City of St. Louis, or both had the legal obligation to indemnify the officers or pay the judgment.”</a:t>
            </a:r>
          </a:p>
          <a:p>
            <a:r>
              <a:rPr lang="en-US" dirty="0"/>
              <a:t>In the present case, the Supreme Court of Missouri noted that: “The circuit court initially ruled the State, through the state legal expense fund (“the fund”), owed the judgment. This Court reversed, holding the State had no duty to pay the judgment pursuant to </a:t>
            </a:r>
            <a:r>
              <a:rPr lang="en-US"/>
              <a:t>section 105.726.4 </a:t>
            </a:r>
            <a:r>
              <a:rPr lang="en-US" dirty="0"/>
              <a:t>and remanding for adjudication of Holmes’ petition for declaratory judgment against the City.</a:t>
            </a:r>
          </a:p>
          <a:p>
            <a:r>
              <a:rPr lang="en-US" dirty="0"/>
              <a:t>Holmes filed a summary judgment motion claiming indemnification required the City to pay the judgment.</a:t>
            </a:r>
          </a:p>
          <a:p>
            <a:r>
              <a:rPr lang="en-US" dirty="0"/>
              <a:t>“As part of his burden in seeking summary judgment, Holmes was required to establish a prima facie case for declaratory judgment on his indemnification claim, and a waiver of sovereign immunity is part of that prima facie case. See Newsome, 520 S.W.3d at 776.”</a:t>
            </a:r>
          </a:p>
          <a:p>
            <a:r>
              <a:rPr lang="en-US" dirty="0"/>
              <a:t>“Sovereign immunity may be waived only by express statutory consent or a recognized common law exception. Id. at 437. Therefore, without having proven any express statutory waiver or recognized common law exception as part of his prima facie case, Holmes cannot rely on the City’s failure to raise this argument to assert waiver.</a:t>
            </a:r>
            <a:r>
              <a:rPr lang="en-US" b="1" dirty="0"/>
              <a:t>”</a:t>
            </a:r>
            <a:endParaRPr lang="en-US" dirty="0"/>
          </a:p>
        </p:txBody>
      </p:sp>
    </p:spTree>
    <p:extLst>
      <p:ext uri="{BB962C8B-B14F-4D97-AF65-F5344CB8AC3E}">
        <p14:creationId xmlns:p14="http://schemas.microsoft.com/office/powerpoint/2010/main" val="308329889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885B3-D06D-6A82-3290-D5A6109738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DA114F-46F7-E93E-F9F3-E1F0D770E317}"/>
              </a:ext>
            </a:extLst>
          </p:cNvPr>
          <p:cNvSpPr>
            <a:spLocks noGrp="1"/>
          </p:cNvSpPr>
          <p:nvPr>
            <p:ph type="ctrTitle"/>
          </p:nvPr>
        </p:nvSpPr>
        <p:spPr/>
        <p:txBody>
          <a:bodyPr/>
          <a:lstStyle/>
          <a:p>
            <a:r>
              <a:rPr lang="en-US" sz="3200" dirty="0"/>
              <a:t>Charter Change did not violate Missouri constitution</a:t>
            </a:r>
          </a:p>
        </p:txBody>
      </p:sp>
      <p:sp>
        <p:nvSpPr>
          <p:cNvPr id="3" name="Subtitle 2">
            <a:extLst>
              <a:ext uri="{FF2B5EF4-FFF2-40B4-BE49-F238E27FC236}">
                <a16:creationId xmlns:a16="http://schemas.microsoft.com/office/drawing/2014/main" id="{5403E8D7-375C-2906-7A9A-B4E0E6848224}"/>
              </a:ext>
            </a:extLst>
          </p:cNvPr>
          <p:cNvSpPr>
            <a:spLocks noGrp="1"/>
          </p:cNvSpPr>
          <p:nvPr>
            <p:ph type="subTitle" idx="1"/>
          </p:nvPr>
        </p:nvSpPr>
        <p:spPr/>
        <p:txBody>
          <a:bodyPr>
            <a:normAutofit/>
          </a:bodyPr>
          <a:lstStyle/>
          <a:p>
            <a:r>
              <a:rPr lang="en-US" sz="6000" dirty="0"/>
              <a:t>Article VI Section 32(a)</a:t>
            </a:r>
          </a:p>
        </p:txBody>
      </p:sp>
    </p:spTree>
    <p:extLst>
      <p:ext uri="{BB962C8B-B14F-4D97-AF65-F5344CB8AC3E}">
        <p14:creationId xmlns:p14="http://schemas.microsoft.com/office/powerpoint/2010/main" val="1899139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5B00A-AE27-D494-E5FF-C3B652DCA4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6C1088-944E-AFBF-1AEB-B34E1FA24861}"/>
              </a:ext>
            </a:extLst>
          </p:cNvPr>
          <p:cNvSpPr>
            <a:spLocks noGrp="1"/>
          </p:cNvSpPr>
          <p:nvPr>
            <p:ph type="title"/>
          </p:nvPr>
        </p:nvSpPr>
        <p:spPr/>
        <p:txBody>
          <a:bodyPr/>
          <a:lstStyle/>
          <a:p>
            <a:r>
              <a:rPr lang="en-US" dirty="0">
                <a:ea typeface="+mj-lt"/>
                <a:cs typeface="+mj-lt"/>
              </a:rPr>
              <a:t>Charter Changes</a:t>
            </a:r>
            <a:endParaRPr lang="en-US" dirty="0"/>
          </a:p>
          <a:p>
            <a:endParaRPr lang="en-US" dirty="0"/>
          </a:p>
        </p:txBody>
      </p:sp>
      <p:sp>
        <p:nvSpPr>
          <p:cNvPr id="3" name="Content Placeholder 2">
            <a:extLst>
              <a:ext uri="{FF2B5EF4-FFF2-40B4-BE49-F238E27FC236}">
                <a16:creationId xmlns:a16="http://schemas.microsoft.com/office/drawing/2014/main" id="{113C0E42-B6B7-DDE4-7506-6DE6A51A2D97}"/>
              </a:ext>
            </a:extLst>
          </p:cNvPr>
          <p:cNvSpPr>
            <a:spLocks noGrp="1"/>
          </p:cNvSpPr>
          <p:nvPr>
            <p:ph idx="1"/>
          </p:nvPr>
        </p:nvSpPr>
        <p:spPr/>
        <p:txBody>
          <a:bodyPr vert="horz" lIns="91440" tIns="45720" rIns="91440" bIns="45720" rtlCol="0" anchor="t">
            <a:normAutofit fontScale="85000" lnSpcReduction="10000"/>
          </a:bodyPr>
          <a:lstStyle/>
          <a:p>
            <a:pPr marL="383540" indent="-383540"/>
            <a:r>
              <a:rPr lang="en-US" i="1" u="sng" dirty="0">
                <a:hlinkClick r:id="rId2"/>
              </a:rPr>
              <a:t>Lane v City of St. Louis</a:t>
            </a:r>
            <a:r>
              <a:rPr lang="en-US" i="1" dirty="0">
                <a:hlinkClick r:id="rId2"/>
              </a:rPr>
              <a:t>, (ED113533, 11/25/25)</a:t>
            </a:r>
            <a:endParaRPr lang="en-US" dirty="0"/>
          </a:p>
          <a:p>
            <a:r>
              <a:rPr lang="en-US" dirty="0"/>
              <a:t>The City of St Louis enacted an ordinance that would create a “Charter Commission” that would establish a process where the Commission would submit proposals that would amend or revise the City Charter which would then be approved or rejected by voters in an election.  The proposal to create a Charter Commission was approved by the voters.  </a:t>
            </a:r>
          </a:p>
          <a:p>
            <a:r>
              <a:rPr lang="en-US" dirty="0"/>
              <a:t>After the proposal passed the City was sued by Charles Lane, who sought a declaratory judgment, that the Charter Amendment was invalid and violated Article VI, Section 32(a) of the Missouri Constitution, which provides for the amendment of the charter of the City of St. Louis.  Lane argued that the process bypassed the lawmaking body in St. Louis which is the Board of </a:t>
            </a:r>
            <a:r>
              <a:rPr lang="en-US" dirty="0" err="1"/>
              <a:t>Aldermens</a:t>
            </a:r>
            <a:r>
              <a:rPr lang="en-US" dirty="0"/>
              <a:t>.</a:t>
            </a:r>
          </a:p>
          <a:p>
            <a:r>
              <a:rPr lang="en-US" dirty="0"/>
              <a:t>The circuit court concluded the City as a constitutional charter city with a home rule charter, has the authority not only to amend its charter, but to amend the methods and process by which amendments may be pursued. Lane appealed the decision of the circuit court.</a:t>
            </a:r>
          </a:p>
        </p:txBody>
      </p:sp>
    </p:spTree>
    <p:extLst>
      <p:ext uri="{BB962C8B-B14F-4D97-AF65-F5344CB8AC3E}">
        <p14:creationId xmlns:p14="http://schemas.microsoft.com/office/powerpoint/2010/main" val="227186363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E0011-3AE6-A312-0830-64A585CE6F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D8FEA7-79DE-848C-77EC-23F81E765FA4}"/>
              </a:ext>
            </a:extLst>
          </p:cNvPr>
          <p:cNvSpPr>
            <a:spLocks noGrp="1"/>
          </p:cNvSpPr>
          <p:nvPr>
            <p:ph type="title"/>
          </p:nvPr>
        </p:nvSpPr>
        <p:spPr/>
        <p:txBody>
          <a:bodyPr/>
          <a:lstStyle/>
          <a:p>
            <a:r>
              <a:rPr lang="en-US" dirty="0">
                <a:ea typeface="+mj-lt"/>
                <a:cs typeface="+mj-lt"/>
              </a:rPr>
              <a:t>Charter Changes</a:t>
            </a:r>
            <a:endParaRPr lang="en-US" dirty="0"/>
          </a:p>
          <a:p>
            <a:endParaRPr lang="en-US" dirty="0"/>
          </a:p>
        </p:txBody>
      </p:sp>
      <p:sp>
        <p:nvSpPr>
          <p:cNvPr id="3" name="Content Placeholder 2">
            <a:extLst>
              <a:ext uri="{FF2B5EF4-FFF2-40B4-BE49-F238E27FC236}">
                <a16:creationId xmlns:a16="http://schemas.microsoft.com/office/drawing/2014/main" id="{14A5AAAB-2033-EA3F-94A1-8014DE0DD590}"/>
              </a:ext>
            </a:extLst>
          </p:cNvPr>
          <p:cNvSpPr>
            <a:spLocks noGrp="1"/>
          </p:cNvSpPr>
          <p:nvPr>
            <p:ph idx="1"/>
          </p:nvPr>
        </p:nvSpPr>
        <p:spPr/>
        <p:txBody>
          <a:bodyPr vert="horz" lIns="91440" tIns="45720" rIns="91440" bIns="45720" rtlCol="0" anchor="t">
            <a:normAutofit/>
          </a:bodyPr>
          <a:lstStyle/>
          <a:p>
            <a:pPr marL="383540" indent="-383540"/>
            <a:r>
              <a:rPr lang="en-US" i="1" u="sng" dirty="0">
                <a:hlinkClick r:id="rId2"/>
              </a:rPr>
              <a:t>Lane v City of St. Louis</a:t>
            </a:r>
            <a:r>
              <a:rPr lang="en-US" i="1" dirty="0">
                <a:hlinkClick r:id="rId2"/>
              </a:rPr>
              <a:t>, (ED113533, 11/25/25)</a:t>
            </a:r>
            <a:endParaRPr lang="en-US" dirty="0"/>
          </a:p>
          <a:p>
            <a:r>
              <a:rPr lang="en-US" dirty="0"/>
              <a:t>The Eastern District affirmed the circuit court’s decision.  It determined that by looking at the Charter Amendment in its entirety, the new charter provision provided that proposals framed by the Charter Commission would be submitted to the voters by the Board of Alderman, the lawmaking body of the city.</a:t>
            </a:r>
          </a:p>
        </p:txBody>
      </p:sp>
    </p:spTree>
    <p:extLst>
      <p:ext uri="{BB962C8B-B14F-4D97-AF65-F5344CB8AC3E}">
        <p14:creationId xmlns:p14="http://schemas.microsoft.com/office/powerpoint/2010/main" val="38816605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8FD43-B4C9-8C9C-1C01-65BAACF12BC8}"/>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CC6AA1EB-BC03-4C31-388A-F7A250FC505F}"/>
              </a:ext>
            </a:extLst>
          </p:cNvPr>
          <p:cNvSpPr>
            <a:spLocks noGrp="1"/>
          </p:cNvSpPr>
          <p:nvPr>
            <p:ph type="subTitle" idx="1"/>
          </p:nvPr>
        </p:nvSpPr>
        <p:spPr/>
        <p:txBody>
          <a:bodyPr>
            <a:normAutofit/>
          </a:bodyPr>
          <a:lstStyle/>
          <a:p>
            <a:r>
              <a:rPr lang="en-US" noProof="0" dirty="0"/>
              <a:t>Ragan Wright and Tim Brown</a:t>
            </a:r>
          </a:p>
          <a:p>
            <a:r>
              <a:rPr lang="en-US" noProof="0" dirty="0">
                <a:hlinkClick r:id="rId2"/>
              </a:rPr>
              <a:t>rwright@springfieldmo.gov</a:t>
            </a:r>
            <a:r>
              <a:rPr lang="en-US" noProof="0" dirty="0"/>
              <a:t>, </a:t>
            </a:r>
            <a:r>
              <a:rPr lang="en-US" noProof="0" dirty="0">
                <a:hlinkClick r:id="rId3"/>
              </a:rPr>
              <a:t>tim.brown@springfieldmo.gov</a:t>
            </a:r>
            <a:endParaRPr lang="en-US" noProof="0" dirty="0"/>
          </a:p>
          <a:p>
            <a:endParaRPr lang="en-US" noProof="0" dirty="0"/>
          </a:p>
        </p:txBody>
      </p:sp>
    </p:spTree>
    <p:extLst>
      <p:ext uri="{BB962C8B-B14F-4D97-AF65-F5344CB8AC3E}">
        <p14:creationId xmlns:p14="http://schemas.microsoft.com/office/powerpoint/2010/main" val="517994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EAE13D46-4A28-4DFF-35A8-02A91AEDB3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7D21D9-5D1C-EBD3-CBF7-17B458B5B159}"/>
              </a:ext>
            </a:extLst>
          </p:cNvPr>
          <p:cNvSpPr>
            <a:spLocks noGrp="1"/>
          </p:cNvSpPr>
          <p:nvPr>
            <p:ph type="ctrTitle"/>
          </p:nvPr>
        </p:nvSpPr>
        <p:spPr>
          <a:xfrm>
            <a:off x="1554480" y="2871216"/>
            <a:ext cx="9052560" cy="2523744"/>
          </a:xfrm>
        </p:spPr>
        <p:txBody>
          <a:bodyPr/>
          <a:lstStyle/>
          <a:p>
            <a:r>
              <a:rPr lang="en-US" dirty="0"/>
              <a:t>Fourth Amendment</a:t>
            </a:r>
          </a:p>
        </p:txBody>
      </p:sp>
      <p:sp>
        <p:nvSpPr>
          <p:cNvPr id="3" name="Subtitle 2">
            <a:extLst>
              <a:ext uri="{FF2B5EF4-FFF2-40B4-BE49-F238E27FC236}">
                <a16:creationId xmlns:a16="http://schemas.microsoft.com/office/drawing/2014/main" id="{70AC5458-FBCA-848F-025B-B42E0A8AF240}"/>
              </a:ext>
            </a:extLst>
          </p:cNvPr>
          <p:cNvSpPr>
            <a:spLocks noGrp="1"/>
          </p:cNvSpPr>
          <p:nvPr>
            <p:ph type="subTitle" idx="1"/>
          </p:nvPr>
        </p:nvSpPr>
        <p:spPr>
          <a:xfrm>
            <a:off x="1554480" y="1554480"/>
            <a:ext cx="9052560" cy="1097280"/>
          </a:xfrm>
        </p:spPr>
        <p:txBody>
          <a:bodyPr>
            <a:normAutofit/>
          </a:bodyPr>
          <a:lstStyle/>
          <a:p>
            <a:r>
              <a:rPr lang="en-US" dirty="0"/>
              <a:t>Excessive Force</a:t>
            </a:r>
          </a:p>
        </p:txBody>
      </p:sp>
    </p:spTree>
    <p:extLst>
      <p:ext uri="{BB962C8B-B14F-4D97-AF65-F5344CB8AC3E}">
        <p14:creationId xmlns:p14="http://schemas.microsoft.com/office/powerpoint/2010/main" val="24435932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9C6E7C23-16AE-0A8E-9B0F-F69443B95E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0A5214-B9E6-ECEC-65EF-1BA1B6B7AC57}"/>
              </a:ext>
            </a:extLst>
          </p:cNvPr>
          <p:cNvSpPr>
            <a:spLocks noGrp="1"/>
          </p:cNvSpPr>
          <p:nvPr>
            <p:ph type="title"/>
          </p:nvPr>
        </p:nvSpPr>
        <p:spPr>
          <a:xfrm>
            <a:off x="1371600" y="685800"/>
            <a:ext cx="3108960" cy="1828800"/>
          </a:xfrm>
          <a:noFill/>
        </p:spPr>
        <p:txBody>
          <a:bodyPr>
            <a:noAutofit/>
          </a:bodyPr>
          <a:lstStyle/>
          <a:p>
            <a:r>
              <a:rPr lang="en-US" cap="none" dirty="0"/>
              <a:t>1983 Excessive Force</a:t>
            </a:r>
          </a:p>
        </p:txBody>
      </p:sp>
      <p:sp>
        <p:nvSpPr>
          <p:cNvPr id="3" name="Content Placeholder 2">
            <a:extLst>
              <a:ext uri="{FF2B5EF4-FFF2-40B4-BE49-F238E27FC236}">
                <a16:creationId xmlns:a16="http://schemas.microsoft.com/office/drawing/2014/main" id="{2319092F-45BE-1B7D-F441-0186AA07B714}"/>
              </a:ext>
            </a:extLst>
          </p:cNvPr>
          <p:cNvSpPr>
            <a:spLocks noGrp="1"/>
          </p:cNvSpPr>
          <p:nvPr>
            <p:ph idx="1"/>
          </p:nvPr>
        </p:nvSpPr>
        <p:spPr>
          <a:xfrm>
            <a:off x="6309360" y="685800"/>
            <a:ext cx="5212080" cy="5760720"/>
          </a:xfrm>
          <a:noFill/>
        </p:spPr>
        <p:txBody>
          <a:bodyPr>
            <a:normAutofit/>
          </a:bodyPr>
          <a:lstStyle/>
          <a:p>
            <a:r>
              <a:rPr lang="en-US" i="1" u="sng" dirty="0">
                <a:hlinkClick r:id="rId2"/>
              </a:rPr>
              <a:t>Zorn v. Linton, </a:t>
            </a:r>
            <a:r>
              <a:rPr lang="en-US" dirty="0">
                <a:hlinkClick r:id="rId2"/>
              </a:rPr>
              <a:t>(25-297, 3/23/26)</a:t>
            </a:r>
            <a:endParaRPr lang="en-US" dirty="0"/>
          </a:p>
          <a:p>
            <a:r>
              <a:rPr lang="en-US" sz="1600" dirty="0"/>
              <a:t>Linton was a protestor at the inauguration of Vermont’s governor. Linton and other protestors were advised to leave, or they would be charged with trespassing.</a:t>
            </a:r>
          </a:p>
          <a:p>
            <a:r>
              <a:rPr lang="en-US" sz="1600" dirty="0"/>
              <a:t>Officer Zorn asked Linton to stand up and if she did not stand up, she would be removed with force. Linton refused to move and Officer Zorn took Linton’s arm and placed it behind her back, used pressure on her wrist, and lifted her to her feet.</a:t>
            </a:r>
          </a:p>
          <a:p>
            <a:r>
              <a:rPr lang="en-US" sz="1600" dirty="0"/>
              <a:t>Linton sued alleging excessive force was used and Zorns action violated Linton’s Fourth amendment rights.</a:t>
            </a:r>
          </a:p>
          <a:p>
            <a:r>
              <a:rPr lang="en-US" sz="1600" dirty="0"/>
              <a:t>The trial court granted summary judgment after finding Zorn was entitled to qualified immunity and it was not clearly established at the time of the arrest that putting pressure on the wrist violated the Fourth Amendment.  The Second Circuit reversed and cited </a:t>
            </a:r>
            <a:r>
              <a:rPr lang="en-US" sz="1600" i="1" u="sng" dirty="0"/>
              <a:t>Amnesty America v West Hartford</a:t>
            </a:r>
            <a:r>
              <a:rPr lang="en-US" sz="1600" dirty="0"/>
              <a:t>, 361 F. 3d 113 (2004) .</a:t>
            </a:r>
          </a:p>
          <a:p>
            <a:r>
              <a:rPr lang="en-US" sz="1600" dirty="0"/>
              <a:t>The Supreme Court reversed the 2</a:t>
            </a:r>
            <a:r>
              <a:rPr lang="en-US" sz="1600" baseline="30000" dirty="0"/>
              <a:t>nd</a:t>
            </a:r>
            <a:r>
              <a:rPr lang="en-US" sz="1600" dirty="0"/>
              <a:t> Circuit.</a:t>
            </a:r>
          </a:p>
        </p:txBody>
      </p:sp>
    </p:spTree>
    <p:extLst>
      <p:ext uri="{BB962C8B-B14F-4D97-AF65-F5344CB8AC3E}">
        <p14:creationId xmlns:p14="http://schemas.microsoft.com/office/powerpoint/2010/main" val="3845123452"/>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34357615_win32_EF_v3" id="{E0D2F1F9-7AB8-4CD0-BAF5-572B3B8BE236}" vid="{36B7CD22-9CE9-4A36-A2A9-2F6B82431D8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D9A38F-9A2C-42E5-9013-4C4B1FFCB4F6}">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8C45FB24-BEC6-4D44-888B-84AEBBA2DC09}">
  <ds:schemaRefs>
    <ds:schemaRef ds:uri="http://schemas.microsoft.com/sharepoint/v3/contenttype/forms"/>
  </ds:schemaRefs>
</ds:datastoreItem>
</file>

<file path=customXml/itemProps3.xml><?xml version="1.0" encoding="utf-8"?>
<ds:datastoreItem xmlns:ds="http://schemas.openxmlformats.org/officeDocument/2006/customXml" ds:itemID="{648BEDAE-AC7E-4F41-A2BD-A46A860958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Product marketing meeting deck</Template>
  <TotalTime>3425</TotalTime>
  <Words>7813</Words>
  <Application>Microsoft Office PowerPoint</Application>
  <PresentationFormat>Widescreen</PresentationFormat>
  <Paragraphs>369</Paragraphs>
  <Slides>77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77</vt:i4>
      </vt:variant>
    </vt:vector>
  </HeadingPairs>
  <TitlesOfParts>
    <vt:vector size="80" baseType="lpstr">
      <vt:lpstr>Calibri</vt:lpstr>
      <vt:lpstr>Franklin Gothic Book</vt:lpstr>
      <vt:lpstr>Crop</vt:lpstr>
      <vt:lpstr>Case update 2026 </vt:lpstr>
      <vt:lpstr>Fourth Amendment</vt:lpstr>
      <vt:lpstr>Reasonable Suspicion</vt:lpstr>
      <vt:lpstr>Reasonable Suspicion</vt:lpstr>
      <vt:lpstr>First Amendment</vt:lpstr>
      <vt:lpstr>1983 Prospective Relief</vt:lpstr>
      <vt:lpstr>1983 Prospective Relief</vt:lpstr>
      <vt:lpstr>Fourth Amendment</vt:lpstr>
      <vt:lpstr>1983 Excessive Force</vt:lpstr>
      <vt:lpstr>1983 Excessive Force</vt:lpstr>
      <vt:lpstr>Missouri Constitution, Article 1, Section 26</vt:lpstr>
      <vt:lpstr>Inverse Condemnation</vt:lpstr>
      <vt:lpstr>Inverse Condemnation</vt:lpstr>
      <vt:lpstr>Fourth Amendment, Fourteenth Amendment </vt:lpstr>
      <vt:lpstr>Towing Settlement</vt:lpstr>
      <vt:lpstr>Sunshine Request</vt:lpstr>
      <vt:lpstr>Sunshine Request Attorney Fees</vt:lpstr>
      <vt:lpstr>Sunshine Request Attorney Fees</vt:lpstr>
      <vt:lpstr>First Amendment</vt:lpstr>
      <vt:lpstr>Charlie Kirk Posts (cautionary tales for upcoming elections) </vt:lpstr>
      <vt:lpstr>Fourth Amendment</vt:lpstr>
      <vt:lpstr>Emergency Exception </vt:lpstr>
      <vt:lpstr>Nolle Prosequi</vt:lpstr>
      <vt:lpstr>Nolle Prosequi </vt:lpstr>
      <vt:lpstr>Nolle Prosequi </vt:lpstr>
      <vt:lpstr>First Amendment</vt:lpstr>
      <vt:lpstr>RLUIPA </vt:lpstr>
      <vt:lpstr>Second Amendment</vt:lpstr>
      <vt:lpstr>2nd Amendment and 18 U.S.C. § 922(g)(3)</vt:lpstr>
      <vt:lpstr>2nd Amendment and 18 U.S.C. § 922(g)(3)</vt:lpstr>
      <vt:lpstr>Criminal Waiver of Appeal</vt:lpstr>
      <vt:lpstr>Appeal Waiver</vt:lpstr>
      <vt:lpstr>Appeal Waiver</vt:lpstr>
      <vt:lpstr>Rooker-feldman</vt:lpstr>
      <vt:lpstr>Rooker-Feldman Doctrine</vt:lpstr>
      <vt:lpstr>Rooker-Feldman Doctrine</vt:lpstr>
      <vt:lpstr>Open courts</vt:lpstr>
      <vt:lpstr>Trespassing Courthouse</vt:lpstr>
      <vt:lpstr>First Amendment</vt:lpstr>
      <vt:lpstr>Free Exercise Clause/Due Process and Gender Identity of Students</vt:lpstr>
      <vt:lpstr>Free Exercise Clause/Due Process and Gender Identity of Students</vt:lpstr>
      <vt:lpstr>Sovereign Immunity</vt:lpstr>
      <vt:lpstr>Sovereign Immunity</vt:lpstr>
      <vt:lpstr>Sovereign Immunity </vt:lpstr>
      <vt:lpstr>Article XIV,  § 2.6(5) of the Missouri Constitution</vt:lpstr>
      <vt:lpstr>Marijuana Sales Tax</vt:lpstr>
      <vt:lpstr>Fair market value vs. Actual Value </vt:lpstr>
      <vt:lpstr>Just Compensation </vt:lpstr>
      <vt:lpstr>Right to Counsel during Trial</vt:lpstr>
      <vt:lpstr>sixth amendment</vt:lpstr>
      <vt:lpstr> Sixth Amendment  </vt:lpstr>
      <vt:lpstr>Sixth Amendment  </vt:lpstr>
      <vt:lpstr>Geofencing cellphone privacy (Ragan)</vt:lpstr>
      <vt:lpstr>Fourth Amendment  </vt:lpstr>
      <vt:lpstr>Fourth Amendment  </vt:lpstr>
      <vt:lpstr>Gender accommodation in sports</vt:lpstr>
      <vt:lpstr>Title IX </vt:lpstr>
      <vt:lpstr>Title IX </vt:lpstr>
      <vt:lpstr>Solar Panel Restrictions prohibited</vt:lpstr>
      <vt:lpstr>Substantive Change Retroactive </vt:lpstr>
      <vt:lpstr>Substantive Change retroactive </vt:lpstr>
      <vt:lpstr>Resisting Arrest “knowing” (tim)</vt:lpstr>
      <vt:lpstr>Resisting arrest </vt:lpstr>
      <vt:lpstr>Resisting Arrest </vt:lpstr>
      <vt:lpstr>Preemption, Gun regulation (Tim)</vt:lpstr>
      <vt:lpstr>Preemption, Gun REgulation</vt:lpstr>
      <vt:lpstr>Preemption, Gun REgulation</vt:lpstr>
      <vt:lpstr>Sovereign Immunity</vt:lpstr>
      <vt:lpstr>Sovereign immunity </vt:lpstr>
      <vt:lpstr>Sovereign immunity </vt:lpstr>
      <vt:lpstr>Sovereign immunity</vt:lpstr>
      <vt:lpstr>Sovereign Immunity</vt:lpstr>
      <vt:lpstr>Sovereign immunity </vt:lpstr>
      <vt:lpstr>Charter Change did not violate Missouri constitution</vt:lpstr>
      <vt:lpstr>Charter Changes </vt:lpstr>
      <vt:lpstr>Charter Changes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Wright, Ragan</dc:creator>
  <cp:lastModifiedBy>Wright, Ragan</cp:lastModifiedBy>
  <cp:revision>11</cp:revision>
  <dcterms:created xsi:type="dcterms:W3CDTF">2026-06-24T14:57:14Z</dcterms:created>
  <dcterms:modified xsi:type="dcterms:W3CDTF">2026-07-09T17:21:00Z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